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1705" r:id="rId2"/>
    <p:sldId id="13895" r:id="rId3"/>
    <p:sldId id="13896" r:id="rId4"/>
    <p:sldId id="558" r:id="rId5"/>
    <p:sldId id="559" r:id="rId6"/>
    <p:sldId id="560" r:id="rId7"/>
    <p:sldId id="1729" r:id="rId8"/>
    <p:sldId id="13897" r:id="rId9"/>
    <p:sldId id="572" r:id="rId10"/>
    <p:sldId id="566" r:id="rId11"/>
    <p:sldId id="568" r:id="rId12"/>
    <p:sldId id="569" r:id="rId13"/>
    <p:sldId id="13898" r:id="rId14"/>
    <p:sldId id="13890" r:id="rId15"/>
    <p:sldId id="13891" r:id="rId16"/>
    <p:sldId id="13892" r:id="rId17"/>
    <p:sldId id="13893" r:id="rId18"/>
    <p:sldId id="257" r:id="rId19"/>
    <p:sldId id="1710" r:id="rId20"/>
    <p:sldId id="1674" r:id="rId21"/>
    <p:sldId id="13894" r:id="rId22"/>
    <p:sldId id="1681" r:id="rId23"/>
    <p:sldId id="1817" r:id="rId24"/>
    <p:sldId id="1683" r:id="rId25"/>
    <p:sldId id="1716" r:id="rId26"/>
    <p:sldId id="13899" r:id="rId27"/>
    <p:sldId id="13900" r:id="rId28"/>
    <p:sldId id="1704" r:id="rId29"/>
    <p:sldId id="1675" r:id="rId30"/>
    <p:sldId id="1720" r:id="rId31"/>
    <p:sldId id="170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7"/>
    <p:restoredTop sz="85045"/>
  </p:normalViewPr>
  <p:slideViewPr>
    <p:cSldViewPr snapToGrid="0" snapToObjects="1">
      <p:cViewPr varScale="1">
        <p:scale>
          <a:sx n="99" d="100"/>
          <a:sy n="99" d="100"/>
        </p:scale>
        <p:origin x="176" y="1608"/>
      </p:cViewPr>
      <p:guideLst/>
    </p:cSldViewPr>
  </p:slideViewPr>
  <p:outlineViewPr>
    <p:cViewPr>
      <p:scale>
        <a:sx n="33" d="100"/>
        <a:sy n="33" d="100"/>
      </p:scale>
      <p:origin x="0" y="-3376"/>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CC2D-EFCE-E344-8727-DD807F6E1D8B}"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205B-70B2-6641-B2E1-D741F49B25E8}" type="slidenum">
              <a:rPr lang="en-US" smtClean="0"/>
              <a:t>‹#›</a:t>
            </a:fld>
            <a:endParaRPr lang="en-US"/>
          </a:p>
        </p:txBody>
      </p:sp>
    </p:spTree>
    <p:extLst>
      <p:ext uri="{BB962C8B-B14F-4D97-AF65-F5344CB8AC3E}">
        <p14:creationId xmlns:p14="http://schemas.microsoft.com/office/powerpoint/2010/main" val="154421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To motivate the use of graph neural networks, I will like us to consider three applications.</a:t>
            </a:r>
          </a:p>
          <a:p>
            <a:endParaRPr lang="en-US" sz="2000" baseline="0" dirty="0"/>
          </a:p>
          <a:p>
            <a:r>
              <a:rPr lang="en-US" sz="2000" baseline="0" dirty="0"/>
              <a:t>Fraud &amp; abuse</a:t>
            </a:r>
          </a:p>
          <a:p>
            <a:r>
              <a:rPr lang="en-US" sz="2000" baseline="0" dirty="0"/>
              <a:t>Recommendations</a:t>
            </a:r>
          </a:p>
          <a:p>
            <a:r>
              <a:rPr lang="en-US" sz="2000" baseline="0" dirty="0"/>
              <a:t>Marketing</a:t>
            </a:r>
          </a:p>
          <a:p>
            <a:endParaRPr lang="en-US" sz="2000" baseline="0" dirty="0"/>
          </a:p>
          <a:p>
            <a:r>
              <a:rPr lang="en-US" sz="2000" baseline="0" dirty="0"/>
              <a:t>[Before showing graphs]</a:t>
            </a:r>
          </a:p>
          <a:p>
            <a:r>
              <a:rPr lang="en-US" sz="2000" baseline="0" dirty="0"/>
              <a:t>What is common in all these applications is that they use graphs to represent their underling data.</a:t>
            </a:r>
          </a:p>
          <a:p>
            <a:endParaRPr lang="en-US" sz="2000" baseline="0" dirty="0"/>
          </a:p>
          <a:p>
            <a:r>
              <a:rPr lang="en-US" sz="2000" baseline="0" dirty="0"/>
              <a:t>For example, describe each graph.</a:t>
            </a:r>
          </a:p>
          <a:p>
            <a:endParaRPr lang="en-US" sz="2000" baseline="0" dirty="0"/>
          </a:p>
          <a:p>
            <a:r>
              <a:rPr lang="en-US" sz="2000" baseline="0" dirty="0"/>
              <a:t>Now, what is even more interesting is that I can use these graphs to solve the underling problems by using ML approaches based on graph learning!</a:t>
            </a:r>
          </a:p>
          <a:p>
            <a:endParaRPr lang="en-US" sz="2000" baseline="0" dirty="0"/>
          </a:p>
          <a:p>
            <a:endParaRPr lang="en-US" sz="2000" baseline="0" dirty="0"/>
          </a:p>
          <a:p>
            <a:r>
              <a:rPr lang="en-US" sz="2000" baseline="0" dirty="0"/>
              <a:t>e.g., find fraudulent financial transactions, decide what to recommend to Tom, and find the most influential people to target</a:t>
            </a:r>
          </a:p>
          <a:p>
            <a:endParaRPr lang="en-US" sz="2000" baseline="0" dirty="0"/>
          </a:p>
        </p:txBody>
      </p:sp>
      <p:sp>
        <p:nvSpPr>
          <p:cNvPr id="4" name="Slide Number Placeholder 3"/>
          <p:cNvSpPr>
            <a:spLocks noGrp="1"/>
          </p:cNvSpPr>
          <p:nvPr>
            <p:ph type="sldNum" sz="quarter" idx="5"/>
          </p:nvPr>
        </p:nvSpPr>
        <p:spPr/>
        <p:txBody>
          <a:bodyPr/>
          <a:lstStyle/>
          <a:p>
            <a:fld id="{F9BB6A63-C894-C740-8C95-E29D0DCBADF2}" type="slidenum">
              <a:rPr lang="en-US" smtClean="0"/>
              <a:t>4</a:t>
            </a:fld>
            <a:endParaRPr lang="en-US"/>
          </a:p>
        </p:txBody>
      </p:sp>
    </p:spTree>
    <p:extLst>
      <p:ext uri="{BB962C8B-B14F-4D97-AF65-F5344CB8AC3E}">
        <p14:creationId xmlns:p14="http://schemas.microsoft.com/office/powerpoint/2010/main" val="4129993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design consideration is that graphs in different scenarios require different supports</a:t>
            </a:r>
          </a:p>
          <a:p>
            <a:pPr marL="171450" indent="-171450">
              <a:buFont typeface="Arial" charset="0"/>
              <a:buChar char="•"/>
            </a:pPr>
            <a:r>
              <a:rPr lang="en-US" altLang="zh-CN" baseline="0" dirty="0"/>
              <a:t>Community detection: system needs to be memory efficient, and support random walk and graph sampling</a:t>
            </a:r>
          </a:p>
          <a:p>
            <a:pPr marL="171450" indent="-171450">
              <a:buFont typeface="Arial" charset="0"/>
              <a:buChar char="•"/>
            </a:pPr>
            <a:r>
              <a:rPr lang="en-US" altLang="zh-CN" dirty="0"/>
              <a:t>Drug discovery,</a:t>
            </a:r>
            <a:r>
              <a:rPr lang="en-US" altLang="zh-CN" baseline="0" dirty="0"/>
              <a:t> protein property prediction: batching is a high priority</a:t>
            </a:r>
          </a:p>
          <a:p>
            <a:pPr marL="171450" indent="-171450">
              <a:buFont typeface="Arial" charset="0"/>
              <a:buChar char="•"/>
            </a:pPr>
            <a:r>
              <a:rPr lang="en-US" altLang="zh-CN" dirty="0"/>
              <a:t>The</a:t>
            </a:r>
            <a:r>
              <a:rPr lang="en-US" altLang="zh-CN" baseline="0" dirty="0"/>
              <a:t> system should support graph mutation</a:t>
            </a:r>
          </a:p>
          <a:p>
            <a:pPr marL="171450" indent="-171450">
              <a:buFont typeface="Arial" charset="0"/>
              <a:buChar char="•"/>
            </a:pPr>
            <a:r>
              <a:rPr lang="en-US" altLang="zh-CN" baseline="0" dirty="0"/>
              <a:t>For example, this graph here represents the interactions in a search engine. A task could be given a query, what is the page returned? This can be casted as a link prediction problem on this graph.</a:t>
            </a:r>
          </a:p>
          <a:p>
            <a:pPr marL="171450" indent="-171450">
              <a:buFont typeface="Arial" charset="0"/>
              <a:buChar char="•"/>
            </a:pPr>
            <a:endParaRPr lang="en-US" altLang="zh-CN"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31</a:t>
            </a:fld>
            <a:endParaRPr lang="zh-CN" altLang="en-US"/>
          </a:p>
        </p:txBody>
      </p:sp>
    </p:spTree>
    <p:extLst>
      <p:ext uri="{BB962C8B-B14F-4D97-AF65-F5344CB8AC3E}">
        <p14:creationId xmlns:p14="http://schemas.microsoft.com/office/powerpoint/2010/main" val="1881246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solve the various graph learning problems is to …</a:t>
            </a:r>
          </a:p>
        </p:txBody>
      </p:sp>
      <p:sp>
        <p:nvSpPr>
          <p:cNvPr id="4" name="Slide Number Placeholder 3"/>
          <p:cNvSpPr>
            <a:spLocks noGrp="1"/>
          </p:cNvSpPr>
          <p:nvPr>
            <p:ph type="sldNum" sz="quarter" idx="5"/>
          </p:nvPr>
        </p:nvSpPr>
        <p:spPr/>
        <p:txBody>
          <a:bodyPr/>
          <a:lstStyle/>
          <a:p>
            <a:fld id="{F9BB6A63-C894-C740-8C95-E29D0DCBADF2}" type="slidenum">
              <a:rPr lang="en-US" smtClean="0"/>
              <a:t>6</a:t>
            </a:fld>
            <a:endParaRPr lang="en-US"/>
          </a:p>
        </p:txBody>
      </p:sp>
    </p:spTree>
    <p:extLst>
      <p:ext uri="{BB962C8B-B14F-4D97-AF65-F5344CB8AC3E}">
        <p14:creationId xmlns:p14="http://schemas.microsoft.com/office/powerpoint/2010/main" val="216612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there are several prototypical graph neural network formalisms, the most common one is based on the message passing model.</a:t>
            </a:r>
          </a:p>
          <a:p>
            <a:endParaRPr lang="en-US" dirty="0"/>
          </a:p>
          <a:p>
            <a:r>
              <a:rPr lang="en-US" dirty="0"/>
              <a:t>The idea is that nodes send messages to their adjacent nodes, then each node aggregates all the messages that it receives from its incidents nodes and uses those messages to update its representation/embedding.</a:t>
            </a:r>
          </a:p>
          <a:p>
            <a:endParaRPr lang="en-US" dirty="0"/>
          </a:p>
          <a:p>
            <a:r>
              <a:rPr lang="en-US" dirty="0"/>
              <a:t>The set of operations involving  message passing, aggregation, and update correspond to a layer of the GNN network.</a:t>
            </a:r>
          </a:p>
        </p:txBody>
      </p:sp>
      <p:sp>
        <p:nvSpPr>
          <p:cNvPr id="4" name="Slide Number Placeholder 3"/>
          <p:cNvSpPr>
            <a:spLocks noGrp="1"/>
          </p:cNvSpPr>
          <p:nvPr>
            <p:ph type="sldNum" sz="quarter" idx="10"/>
          </p:nvPr>
        </p:nvSpPr>
        <p:spPr/>
        <p:txBody>
          <a:bodyPr/>
          <a:lstStyle/>
          <a:p>
            <a:fld id="{BCD7F61A-7560-DC41-B24F-3C99A811EBBB}" type="slidenum">
              <a:rPr lang="en-US" smtClean="0"/>
              <a:t>8</a:t>
            </a:fld>
            <a:endParaRPr lang="en-US"/>
          </a:p>
        </p:txBody>
      </p:sp>
    </p:spTree>
    <p:extLst>
      <p:ext uri="{BB962C8B-B14F-4D97-AF65-F5344CB8AC3E}">
        <p14:creationId xmlns:p14="http://schemas.microsoft.com/office/powerpoint/2010/main" val="32827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real-world settings, the underlying graphs are heterogeneous</a:t>
            </a:r>
          </a:p>
          <a:p>
            <a:endParaRPr lang="en-US" dirty="0"/>
          </a:p>
          <a:p>
            <a:r>
              <a:rPr lang="en-US" dirty="0"/>
              <a:t>Define heterogeneous graphs</a:t>
            </a:r>
          </a:p>
          <a:p>
            <a:endParaRPr lang="en-US" dirty="0"/>
          </a:p>
          <a:p>
            <a:r>
              <a:rPr lang="en-US" dirty="0"/>
              <a:t>RGCN is a generalization of GCN to such graphs.</a:t>
            </a:r>
          </a:p>
        </p:txBody>
      </p:sp>
      <p:sp>
        <p:nvSpPr>
          <p:cNvPr id="4" name="Slide Number Placeholder 3"/>
          <p:cNvSpPr>
            <a:spLocks noGrp="1"/>
          </p:cNvSpPr>
          <p:nvPr>
            <p:ph type="sldNum" sz="quarter" idx="5"/>
          </p:nvPr>
        </p:nvSpPr>
        <p:spPr/>
        <p:txBody>
          <a:bodyPr/>
          <a:lstStyle/>
          <a:p>
            <a:fld id="{F9BB6A63-C894-C740-8C95-E29D0DCBADF2}" type="slidenum">
              <a:rPr lang="en-US" smtClean="0"/>
              <a:t>12</a:t>
            </a:fld>
            <a:endParaRPr lang="en-US"/>
          </a:p>
        </p:txBody>
      </p:sp>
    </p:spTree>
    <p:extLst>
      <p:ext uri="{BB962C8B-B14F-4D97-AF65-F5344CB8AC3E}">
        <p14:creationId xmlns:p14="http://schemas.microsoft.com/office/powerpoint/2010/main" val="185789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15</a:t>
            </a:fld>
            <a:endParaRPr lang="en-US"/>
          </a:p>
        </p:txBody>
      </p:sp>
    </p:spTree>
    <p:extLst>
      <p:ext uri="{BB962C8B-B14F-4D97-AF65-F5344CB8AC3E}">
        <p14:creationId xmlns:p14="http://schemas.microsoft.com/office/powerpoint/2010/main" val="3796375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18</a:t>
            </a:fld>
            <a:endParaRPr lang="en-US"/>
          </a:p>
        </p:txBody>
      </p:sp>
    </p:spTree>
    <p:extLst>
      <p:ext uri="{BB962C8B-B14F-4D97-AF65-F5344CB8AC3E}">
        <p14:creationId xmlns:p14="http://schemas.microsoft.com/office/powerpoint/2010/main" val="36387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003205B-70B2-6641-B2E1-D741F49B25E8}" type="slidenum">
              <a:rPr lang="en-US" smtClean="0"/>
              <a:t>23</a:t>
            </a:fld>
            <a:endParaRPr lang="en-US"/>
          </a:p>
        </p:txBody>
      </p:sp>
    </p:spTree>
    <p:extLst>
      <p:ext uri="{BB962C8B-B14F-4D97-AF65-F5344CB8AC3E}">
        <p14:creationId xmlns:p14="http://schemas.microsoft.com/office/powerpoint/2010/main" val="1161514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28</a:t>
            </a:fld>
            <a:endParaRPr lang="en-US"/>
          </a:p>
        </p:txBody>
      </p:sp>
    </p:spTree>
    <p:extLst>
      <p:ext uri="{BB962C8B-B14F-4D97-AF65-F5344CB8AC3E}">
        <p14:creationId xmlns:p14="http://schemas.microsoft.com/office/powerpoint/2010/main" val="372662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slides need to be made consistent with the </a:t>
            </a:r>
            <a:r>
              <a:rPr lang="en-US" dirty="0" err="1"/>
              <a:t>update_all</a:t>
            </a:r>
            <a:r>
              <a:rPr lang="en-US" dirty="0"/>
              <a:t>() definition.</a:t>
            </a:r>
          </a:p>
        </p:txBody>
      </p:sp>
      <p:sp>
        <p:nvSpPr>
          <p:cNvPr id="4" name="Slide Number Placeholder 3"/>
          <p:cNvSpPr>
            <a:spLocks noGrp="1"/>
          </p:cNvSpPr>
          <p:nvPr>
            <p:ph type="sldNum" sz="quarter" idx="5"/>
          </p:nvPr>
        </p:nvSpPr>
        <p:spPr/>
        <p:txBody>
          <a:bodyPr/>
          <a:lstStyle/>
          <a:p>
            <a:fld id="{2003205B-70B2-6641-B2E1-D741F49B25E8}" type="slidenum">
              <a:rPr lang="en-US" smtClean="0"/>
              <a:t>29</a:t>
            </a:fld>
            <a:endParaRPr lang="en-US"/>
          </a:p>
        </p:txBody>
      </p:sp>
    </p:spTree>
    <p:extLst>
      <p:ext uri="{BB962C8B-B14F-4D97-AF65-F5344CB8AC3E}">
        <p14:creationId xmlns:p14="http://schemas.microsoft.com/office/powerpoint/2010/main" val="44834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6608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405248"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6377048" y="6356350"/>
            <a:ext cx="177635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4244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405248"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6377048" y="6356350"/>
            <a:ext cx="177635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4545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695093" y="6310312"/>
            <a:ext cx="2491154" cy="365125"/>
          </a:xfrm>
        </p:spPr>
        <p:txBody>
          <a:bodyPr/>
          <a:lstStyle/>
          <a:p>
            <a:fld id="{1AEA841C-F492-214F-BE74-25F879D30845}" type="slidenum">
              <a:rPr lang="en-US" smtClean="0"/>
              <a:t>‹#›</a:t>
            </a:fld>
            <a:endParaRPr lang="en-US"/>
          </a:p>
        </p:txBody>
      </p:sp>
      <p:pic>
        <p:nvPicPr>
          <p:cNvPr id="7" name="Picture 6">
            <a:extLst>
              <a:ext uri="{FF2B5EF4-FFF2-40B4-BE49-F238E27FC236}">
                <a16:creationId xmlns:a16="http://schemas.microsoft.com/office/drawing/2014/main" id="{3340A334-2D8F-254D-A17D-43C7BC5CFB83}"/>
              </a:ext>
            </a:extLst>
          </p:cNvPr>
          <p:cNvPicPr>
            <a:picLocks noChangeAspect="1"/>
          </p:cNvPicPr>
          <p:nvPr userDrawn="1"/>
        </p:nvPicPr>
        <p:blipFill>
          <a:blip r:embed="rId2"/>
          <a:stretch>
            <a:fillRect/>
          </a:stretch>
        </p:blipFill>
        <p:spPr>
          <a:xfrm>
            <a:off x="116738" y="6326104"/>
            <a:ext cx="810696" cy="425615"/>
          </a:xfrm>
          <a:prstGeom prst="rect">
            <a:avLst/>
          </a:prstGeom>
        </p:spPr>
      </p:pic>
    </p:spTree>
    <p:extLst>
      <p:ext uri="{BB962C8B-B14F-4D97-AF65-F5344CB8AC3E}">
        <p14:creationId xmlns:p14="http://schemas.microsoft.com/office/powerpoint/2010/main" val="4242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4779596" y="6341329"/>
            <a:ext cx="2620108" cy="365125"/>
          </a:xfrm>
        </p:spPr>
        <p:txBody>
          <a:bodyPr/>
          <a:lstStyle>
            <a:lvl1pPr algn="ctr">
              <a:defRPr/>
            </a:lvl1pPr>
          </a:lstStyle>
          <a:p>
            <a:fld id="{1AEA841C-F492-214F-BE74-25F879D30845}" type="slidenum">
              <a:rPr lang="en-US" smtClean="0"/>
              <a:pPr/>
              <a:t>‹#›</a:t>
            </a:fld>
            <a:endParaRPr lang="en-US"/>
          </a:p>
        </p:txBody>
      </p:sp>
    </p:spTree>
    <p:extLst>
      <p:ext uri="{BB962C8B-B14F-4D97-AF65-F5344CB8AC3E}">
        <p14:creationId xmlns:p14="http://schemas.microsoft.com/office/powerpoint/2010/main" val="98776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24376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099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1727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6378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3405248"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6377048" y="6356350"/>
            <a:ext cx="177635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04858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3405248"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6377048" y="6356350"/>
            <a:ext cx="177635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3015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827632" y="6347067"/>
            <a:ext cx="250287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1AEA841C-F492-214F-BE74-25F879D30845}" type="slidenum">
              <a:rPr lang="en-US" smtClean="0"/>
              <a:pPr/>
              <a:t>‹#›</a:t>
            </a:fld>
            <a:endParaRPr lang="en-US"/>
          </a:p>
        </p:txBody>
      </p:sp>
      <p:pic>
        <p:nvPicPr>
          <p:cNvPr id="8" name="Picture 7">
            <a:extLst>
              <a:ext uri="{FF2B5EF4-FFF2-40B4-BE49-F238E27FC236}">
                <a16:creationId xmlns:a16="http://schemas.microsoft.com/office/drawing/2014/main" id="{B38957BD-2558-7545-A13B-8AD69986E24F}"/>
              </a:ext>
            </a:extLst>
          </p:cNvPr>
          <p:cNvPicPr>
            <a:picLocks noChangeAspect="1"/>
          </p:cNvPicPr>
          <p:nvPr userDrawn="1"/>
        </p:nvPicPr>
        <p:blipFill>
          <a:blip r:embed="rId13"/>
          <a:stretch>
            <a:fillRect/>
          </a:stretch>
        </p:blipFill>
        <p:spPr>
          <a:xfrm>
            <a:off x="116738" y="6326104"/>
            <a:ext cx="810696" cy="425615"/>
          </a:xfrm>
          <a:prstGeom prst="rect">
            <a:avLst/>
          </a:prstGeom>
        </p:spPr>
      </p:pic>
      <p:pic>
        <p:nvPicPr>
          <p:cNvPr id="9" name="Picture 8" descr="Logo, icon&#10;&#10;Description automatically generated">
            <a:extLst>
              <a:ext uri="{FF2B5EF4-FFF2-40B4-BE49-F238E27FC236}">
                <a16:creationId xmlns:a16="http://schemas.microsoft.com/office/drawing/2014/main" id="{786434C2-F675-8841-918E-ADEF69680E3E}"/>
              </a:ext>
            </a:extLst>
          </p:cNvPr>
          <p:cNvPicPr>
            <a:picLocks noChangeAspect="1"/>
          </p:cNvPicPr>
          <p:nvPr userDrawn="1"/>
        </p:nvPicPr>
        <p:blipFill>
          <a:blip r:embed="rId14"/>
          <a:stretch>
            <a:fillRect/>
          </a:stretch>
        </p:blipFill>
        <p:spPr>
          <a:xfrm>
            <a:off x="11066585" y="6362086"/>
            <a:ext cx="759958" cy="335085"/>
          </a:xfrm>
          <a:prstGeom prst="rect">
            <a:avLst/>
          </a:prstGeom>
        </p:spPr>
      </p:pic>
    </p:spTree>
    <p:extLst>
      <p:ext uri="{BB962C8B-B14F-4D97-AF65-F5344CB8AC3E}">
        <p14:creationId xmlns:p14="http://schemas.microsoft.com/office/powerpoint/2010/main" val="126790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rypis@umn.edu" TargetMode="External"/><Relationship Id="rId2" Type="http://schemas.openxmlformats.org/officeDocument/2006/relationships/hyperlink" Target="mailto:gkarypis@amazon.com"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rxiv.org/abs/1909.01315" TargetMode="Externa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704.0121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B89E-F6BD-964A-84CD-AB0A1967C26D}"/>
              </a:ext>
            </a:extLst>
          </p:cNvPr>
          <p:cNvSpPr>
            <a:spLocks noGrp="1"/>
          </p:cNvSpPr>
          <p:nvPr>
            <p:ph type="title"/>
          </p:nvPr>
        </p:nvSpPr>
        <p:spPr>
          <a:xfrm>
            <a:off x="733376" y="768350"/>
            <a:ext cx="10515600" cy="2852737"/>
          </a:xfrm>
        </p:spPr>
        <p:txBody>
          <a:bodyPr/>
          <a:lstStyle/>
          <a:p>
            <a:r>
              <a:rPr lang="en-US" dirty="0"/>
              <a:t>Deep Graph Library</a:t>
            </a:r>
            <a:br>
              <a:rPr lang="en-US" dirty="0"/>
            </a:br>
            <a:r>
              <a:rPr lang="en-US" sz="4800" dirty="0"/>
              <a:t>an overview</a:t>
            </a:r>
            <a:endParaRPr lang="en-US" dirty="0"/>
          </a:p>
        </p:txBody>
      </p:sp>
      <p:sp>
        <p:nvSpPr>
          <p:cNvPr id="5" name="文本占位符 2">
            <a:extLst>
              <a:ext uri="{FF2B5EF4-FFF2-40B4-BE49-F238E27FC236}">
                <a16:creationId xmlns:a16="http://schemas.microsoft.com/office/drawing/2014/main" id="{EC343BBF-9F2F-4543-8AB7-669ACD1F2606}"/>
              </a:ext>
            </a:extLst>
          </p:cNvPr>
          <p:cNvSpPr txBox="1">
            <a:spLocks/>
          </p:cNvSpPr>
          <p:nvPr/>
        </p:nvSpPr>
        <p:spPr>
          <a:xfrm>
            <a:off x="721404" y="4292355"/>
            <a:ext cx="2806246" cy="4000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dirty="0">
                <a:solidFill>
                  <a:schemeClr val="tx1"/>
                </a:solidFill>
              </a:rPr>
              <a:t>George Karypis</a:t>
            </a:r>
            <a:endParaRPr lang="zh-CN" altLang="en-US" sz="2000" dirty="0">
              <a:solidFill>
                <a:schemeClr val="tx1"/>
              </a:solidFill>
            </a:endParaRPr>
          </a:p>
        </p:txBody>
      </p:sp>
      <p:sp>
        <p:nvSpPr>
          <p:cNvPr id="6" name="文本占位符 3">
            <a:extLst>
              <a:ext uri="{FF2B5EF4-FFF2-40B4-BE49-F238E27FC236}">
                <a16:creationId xmlns:a16="http://schemas.microsoft.com/office/drawing/2014/main" id="{B3FAF6E1-36F2-E346-9C22-6F04448D3BB1}"/>
              </a:ext>
            </a:extLst>
          </p:cNvPr>
          <p:cNvSpPr txBox="1">
            <a:spLocks/>
          </p:cNvSpPr>
          <p:nvPr/>
        </p:nvSpPr>
        <p:spPr>
          <a:xfrm>
            <a:off x="720725" y="4778252"/>
            <a:ext cx="11102081" cy="155221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dirty="0">
                <a:solidFill>
                  <a:schemeClr val="tx1"/>
                </a:solidFill>
              </a:rPr>
              <a:t>Senior Principal Scientist, AWS Deep Learning Science, </a:t>
            </a:r>
            <a:br>
              <a:rPr lang="en-US" altLang="zh-CN" sz="2000" dirty="0">
                <a:solidFill>
                  <a:schemeClr val="tx1"/>
                </a:solidFill>
              </a:rPr>
            </a:br>
            <a:r>
              <a:rPr lang="en-US" altLang="zh-CN" sz="2000" dirty="0">
                <a:solidFill>
                  <a:schemeClr val="tx1"/>
                </a:solidFill>
              </a:rPr>
              <a:t>Palo Alto, CA, USA, </a:t>
            </a:r>
            <a:r>
              <a:rPr lang="en-US" altLang="zh-CN" sz="2000" dirty="0">
                <a:solidFill>
                  <a:schemeClr val="tx1"/>
                </a:solidFill>
                <a:hlinkClick r:id="rId2"/>
              </a:rPr>
              <a:t>gkarypis@amazon.com</a:t>
            </a:r>
            <a:br>
              <a:rPr lang="en-US" altLang="zh-CN" sz="2000" dirty="0">
                <a:solidFill>
                  <a:schemeClr val="tx1"/>
                </a:solidFill>
              </a:rPr>
            </a:br>
            <a:r>
              <a:rPr lang="en-US" altLang="zh-CN" sz="2000" dirty="0">
                <a:solidFill>
                  <a:schemeClr val="tx1"/>
                </a:solidFill>
              </a:rPr>
              <a:t>Professor, Department of Computer Science &amp; Engineering, University of Minnesota, </a:t>
            </a:r>
            <a:br>
              <a:rPr lang="en-US" altLang="zh-CN" sz="2000" dirty="0">
                <a:solidFill>
                  <a:schemeClr val="tx1"/>
                </a:solidFill>
              </a:rPr>
            </a:br>
            <a:r>
              <a:rPr lang="en-US" altLang="zh-CN" sz="2000" dirty="0">
                <a:solidFill>
                  <a:schemeClr val="tx1"/>
                </a:solidFill>
              </a:rPr>
              <a:t>Minneapolis, MN, USA, </a:t>
            </a:r>
            <a:r>
              <a:rPr lang="en-US" altLang="zh-CN" sz="2000" dirty="0">
                <a:solidFill>
                  <a:schemeClr val="tx1"/>
                </a:solidFill>
                <a:hlinkClick r:id="rId3"/>
              </a:rPr>
              <a:t>karypis@umn.edu</a:t>
            </a:r>
            <a:r>
              <a:rPr lang="en-US" altLang="zh-CN" sz="2000" dirty="0">
                <a:solidFill>
                  <a:schemeClr val="tx1"/>
                </a:solidFill>
              </a:rPr>
              <a:t>, (on leave)</a:t>
            </a:r>
          </a:p>
        </p:txBody>
      </p:sp>
      <p:grpSp>
        <p:nvGrpSpPr>
          <p:cNvPr id="14" name="Group 13">
            <a:extLst>
              <a:ext uri="{FF2B5EF4-FFF2-40B4-BE49-F238E27FC236}">
                <a16:creationId xmlns:a16="http://schemas.microsoft.com/office/drawing/2014/main" id="{9EE6D36C-6AA7-DB47-9FEF-A2346A4876ED}"/>
              </a:ext>
            </a:extLst>
          </p:cNvPr>
          <p:cNvGrpSpPr/>
          <p:nvPr/>
        </p:nvGrpSpPr>
        <p:grpSpPr>
          <a:xfrm>
            <a:off x="8804568" y="1580201"/>
            <a:ext cx="2281338" cy="2912179"/>
            <a:chOff x="8804568" y="1580201"/>
            <a:chExt cx="2281338" cy="2912179"/>
          </a:xfrm>
        </p:grpSpPr>
        <p:pic>
          <p:nvPicPr>
            <p:cNvPr id="8" name="Picture 7" descr="Logo&#10;&#10;Description automatically generated">
              <a:extLst>
                <a:ext uri="{FF2B5EF4-FFF2-40B4-BE49-F238E27FC236}">
                  <a16:creationId xmlns:a16="http://schemas.microsoft.com/office/drawing/2014/main" id="{E7358B59-FF65-9142-B5FE-8999788898D8}"/>
                </a:ext>
              </a:extLst>
            </p:cNvPr>
            <p:cNvPicPr>
              <a:picLocks noChangeAspect="1"/>
            </p:cNvPicPr>
            <p:nvPr/>
          </p:nvPicPr>
          <p:blipFill>
            <a:blip r:embed="rId4"/>
            <a:stretch>
              <a:fillRect/>
            </a:stretch>
          </p:blipFill>
          <p:spPr>
            <a:xfrm>
              <a:off x="8804568" y="1580201"/>
              <a:ext cx="2281338" cy="588138"/>
            </a:xfrm>
            <a:prstGeom prst="rect">
              <a:avLst/>
            </a:prstGeom>
          </p:spPr>
        </p:pic>
        <p:sp>
          <p:nvSpPr>
            <p:cNvPr id="11" name="文本占位符 2">
              <a:extLst>
                <a:ext uri="{FF2B5EF4-FFF2-40B4-BE49-F238E27FC236}">
                  <a16:creationId xmlns:a16="http://schemas.microsoft.com/office/drawing/2014/main" id="{FEE7C14D-2E59-1044-99C0-925E64CFCD52}"/>
                </a:ext>
              </a:extLst>
            </p:cNvPr>
            <p:cNvSpPr txBox="1">
              <a:spLocks/>
            </p:cNvSpPr>
            <p:nvPr/>
          </p:nvSpPr>
          <p:spPr>
            <a:xfrm>
              <a:off x="9075696" y="4092330"/>
              <a:ext cx="1739082" cy="4000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err="1">
                  <a:solidFill>
                    <a:schemeClr val="accent1"/>
                  </a:solidFill>
                </a:rPr>
                <a:t>dgl.ai</a:t>
              </a:r>
              <a:endParaRPr lang="zh-CN" altLang="en-US" sz="2000" b="1" dirty="0">
                <a:solidFill>
                  <a:schemeClr val="accent1"/>
                </a:solidFill>
              </a:endParaRPr>
            </a:p>
          </p:txBody>
        </p:sp>
        <p:pic>
          <p:nvPicPr>
            <p:cNvPr id="13" name="Picture 12" descr="https://www.dgl.ai">
              <a:extLst>
                <a:ext uri="{FF2B5EF4-FFF2-40B4-BE49-F238E27FC236}">
                  <a16:creationId xmlns:a16="http://schemas.microsoft.com/office/drawing/2014/main" id="{EFD18C34-01BD-FD48-88C3-14853330C78B}"/>
                </a:ext>
              </a:extLst>
            </p:cNvPr>
            <p:cNvPicPr>
              <a:picLocks noChangeAspect="1"/>
            </p:cNvPicPr>
            <p:nvPr/>
          </p:nvPicPr>
          <p:blipFill>
            <a:blip r:embed="rId5"/>
            <a:stretch>
              <a:fillRect/>
            </a:stretch>
          </p:blipFill>
          <p:spPr>
            <a:xfrm>
              <a:off x="8978083" y="2194718"/>
              <a:ext cx="1934308" cy="1934308"/>
            </a:xfrm>
            <a:prstGeom prst="rect">
              <a:avLst/>
            </a:prstGeom>
          </p:spPr>
        </p:pic>
      </p:grpSp>
      <p:sp>
        <p:nvSpPr>
          <p:cNvPr id="15" name="Slide Number Placeholder 14">
            <a:extLst>
              <a:ext uri="{FF2B5EF4-FFF2-40B4-BE49-F238E27FC236}">
                <a16:creationId xmlns:a16="http://schemas.microsoft.com/office/drawing/2014/main" id="{2B078014-B575-D54F-BC1E-1E2F21DDC2BB}"/>
              </a:ext>
            </a:extLst>
          </p:cNvPr>
          <p:cNvSpPr>
            <a:spLocks noGrp="1"/>
          </p:cNvSpPr>
          <p:nvPr>
            <p:ph type="sldNum" sz="quarter" idx="12"/>
          </p:nvPr>
        </p:nvSpPr>
        <p:spPr/>
        <p:txBody>
          <a:bodyPr/>
          <a:lstStyle/>
          <a:p>
            <a:fld id="{1AEA841C-F492-214F-BE74-25F879D30845}" type="slidenum">
              <a:rPr lang="en-US" smtClean="0"/>
              <a:pPr/>
              <a:t>1</a:t>
            </a:fld>
            <a:endParaRPr lang="en-US"/>
          </a:p>
        </p:txBody>
      </p:sp>
    </p:spTree>
    <p:extLst>
      <p:ext uri="{BB962C8B-B14F-4D97-AF65-F5344CB8AC3E}">
        <p14:creationId xmlns:p14="http://schemas.microsoft.com/office/powerpoint/2010/main" val="156557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21FAB-A6B0-764D-98B0-025B8DB1776A}"/>
              </a:ext>
            </a:extLst>
          </p:cNvPr>
          <p:cNvPicPr>
            <a:picLocks noChangeAspect="1"/>
          </p:cNvPicPr>
          <p:nvPr/>
        </p:nvPicPr>
        <p:blipFill>
          <a:blip r:embed="rId2"/>
          <a:stretch>
            <a:fillRect/>
          </a:stretch>
        </p:blipFill>
        <p:spPr>
          <a:xfrm>
            <a:off x="4617613" y="2046593"/>
            <a:ext cx="6577579" cy="3401549"/>
          </a:xfrm>
          <a:prstGeom prst="rect">
            <a:avLst/>
          </a:prstGeom>
        </p:spPr>
      </p:pic>
      <p:sp>
        <p:nvSpPr>
          <p:cNvPr id="2" name="Title 1">
            <a:extLst>
              <a:ext uri="{FF2B5EF4-FFF2-40B4-BE49-F238E27FC236}">
                <a16:creationId xmlns:a16="http://schemas.microsoft.com/office/drawing/2014/main" id="{A3466314-4281-2F41-84B6-59800CFCCD4F}"/>
              </a:ext>
            </a:extLst>
          </p:cNvPr>
          <p:cNvSpPr>
            <a:spLocks noGrp="1"/>
          </p:cNvSpPr>
          <p:nvPr>
            <p:ph type="title"/>
          </p:nvPr>
        </p:nvSpPr>
        <p:spPr>
          <a:xfrm>
            <a:off x="635619" y="365125"/>
            <a:ext cx="11441151" cy="1325563"/>
          </a:xfrm>
        </p:spPr>
        <p:txBody>
          <a:bodyPr/>
          <a:lstStyle/>
          <a:p>
            <a:r>
              <a:rPr lang="en-US" dirty="0"/>
              <a:t>Example 1: Graph convolution network (GCN)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CB92BBE-7266-7D4F-A454-81B1638CD0F6}"/>
                  </a:ext>
                </a:extLst>
              </p:cNvPr>
              <p:cNvSpPr/>
              <p:nvPr/>
            </p:nvSpPr>
            <p:spPr>
              <a:xfrm>
                <a:off x="999701" y="2314674"/>
                <a:ext cx="1786258" cy="786690"/>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+1</m:t>
                        </m:r>
                      </m:den>
                    </m:f>
                  </m:oMath>
                </a14:m>
                <a:endParaRPr lang="en-US" sz="2400" dirty="0"/>
              </a:p>
            </p:txBody>
          </p:sp>
        </mc:Choice>
        <mc:Fallback xmlns="">
          <p:sp>
            <p:nvSpPr>
              <p:cNvPr id="5" name="Rectangle 4">
                <a:extLst>
                  <a:ext uri="{FF2B5EF4-FFF2-40B4-BE49-F238E27FC236}">
                    <a16:creationId xmlns:a16="http://schemas.microsoft.com/office/drawing/2014/main" id="{ECB92BBE-7266-7D4F-A454-81B1638CD0F6}"/>
                  </a:ext>
                </a:extLst>
              </p:cNvPr>
              <p:cNvSpPr>
                <a:spLocks noRot="1" noChangeAspect="1" noMove="1" noResize="1" noEditPoints="1" noAdjustHandles="1" noChangeArrowheads="1" noChangeShapeType="1" noTextEdit="1"/>
              </p:cNvSpPr>
              <p:nvPr/>
            </p:nvSpPr>
            <p:spPr>
              <a:xfrm>
                <a:off x="999701" y="2314674"/>
                <a:ext cx="1786258" cy="786690"/>
              </a:xfrm>
              <a:prstGeom prst="rect">
                <a:avLst/>
              </a:prstGeom>
              <a:blipFill>
                <a:blip r:embed="rId3"/>
                <a:stretch>
                  <a:fillRect l="-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DCB9EF-8661-9F4A-A0FE-D0D030EEBE81}"/>
                  </a:ext>
                </a:extLst>
              </p:cNvPr>
              <p:cNvSpPr/>
              <p:nvPr/>
            </p:nvSpPr>
            <p:spPr>
              <a:xfrm>
                <a:off x="1155935" y="4411910"/>
                <a:ext cx="2306464" cy="466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𝑣</m:t>
                          </m:r>
                        </m:sub>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𝑣</m:t>
                          </m:r>
                        </m:sub>
                        <m:sup>
                          <m:d>
                            <m:dPr>
                              <m:ctrlPr>
                                <a:rPr lang="en-US" sz="2000" i="1">
                                  <a:latin typeface="Cambria Math" panose="02040503050406030204" pitchFamily="18" charset="0"/>
                                </a:rPr>
                              </m:ctrlPr>
                            </m:dPr>
                            <m:e>
                              <m:r>
                                <a:rPr lang="en-US" sz="2000" i="1">
                                  <a:latin typeface="Cambria Math" panose="02040503050406030204" pitchFamily="18" charset="0"/>
                                </a:rPr>
                                <m:t>𝑙</m:t>
                              </m:r>
                            </m:e>
                          </m:d>
                        </m:sup>
                      </m:sSub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Rectangle 5">
                <a:extLst>
                  <a:ext uri="{FF2B5EF4-FFF2-40B4-BE49-F238E27FC236}">
                    <a16:creationId xmlns:a16="http://schemas.microsoft.com/office/drawing/2014/main" id="{68DCB9EF-8661-9F4A-A0FE-D0D030EEBE81}"/>
                  </a:ext>
                </a:extLst>
              </p:cNvPr>
              <p:cNvSpPr>
                <a:spLocks noRot="1" noChangeAspect="1" noMove="1" noResize="1" noEditPoints="1" noAdjustHandles="1" noChangeArrowheads="1" noChangeShapeType="1" noTextEdit="1"/>
              </p:cNvSpPr>
              <p:nvPr/>
            </p:nvSpPr>
            <p:spPr>
              <a:xfrm>
                <a:off x="1155935" y="4411910"/>
                <a:ext cx="2306464" cy="466025"/>
              </a:xfrm>
              <a:prstGeom prst="rect">
                <a:avLst/>
              </a:prstGeom>
              <a:blipFill>
                <a:blip r:embed="rId4"/>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418854-6D6A-8E4C-9382-49F569BAA4C9}"/>
                  </a:ext>
                </a:extLst>
              </p:cNvPr>
              <p:cNvSpPr txBox="1"/>
              <p:nvPr/>
            </p:nvSpPr>
            <p:spPr>
              <a:xfrm>
                <a:off x="1089026" y="3401828"/>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10" name="TextBox 9">
                <a:extLst>
                  <a:ext uri="{FF2B5EF4-FFF2-40B4-BE49-F238E27FC236}">
                    <a16:creationId xmlns:a16="http://schemas.microsoft.com/office/drawing/2014/main" id="{7D418854-6D6A-8E4C-9382-49F569BAA4C9}"/>
                  </a:ext>
                </a:extLst>
              </p:cNvPr>
              <p:cNvSpPr txBox="1">
                <a:spLocks noRot="1" noChangeAspect="1" noMove="1" noResize="1" noEditPoints="1" noAdjustHandles="1" noChangeArrowheads="1" noChangeShapeType="1" noTextEdit="1"/>
              </p:cNvSpPr>
              <p:nvPr/>
            </p:nvSpPr>
            <p:spPr>
              <a:xfrm>
                <a:off x="1089026" y="3401828"/>
                <a:ext cx="2440283" cy="709618"/>
              </a:xfrm>
              <a:prstGeom prst="rect">
                <a:avLst/>
              </a:prstGeom>
              <a:blipFill>
                <a:blip r:embed="rId5"/>
                <a:stretch>
                  <a:fillRect t="-136842" b="-18421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948043C-9455-344B-9373-6A1A4D87F229}"/>
              </a:ext>
            </a:extLst>
          </p:cNvPr>
          <p:cNvSpPr>
            <a:spLocks noGrp="1"/>
          </p:cNvSpPr>
          <p:nvPr>
            <p:ph type="sldNum" sz="quarter" idx="12"/>
          </p:nvPr>
        </p:nvSpPr>
        <p:spPr/>
        <p:txBody>
          <a:bodyPr/>
          <a:lstStyle/>
          <a:p>
            <a:fld id="{501927F6-D0FC-8240-83C7-4CF0F4801AFE}" type="slidenum">
              <a:rPr lang="en-US" smtClean="0"/>
              <a:t>10</a:t>
            </a:fld>
            <a:endParaRPr lang="en-US"/>
          </a:p>
        </p:txBody>
      </p:sp>
    </p:spTree>
    <p:extLst>
      <p:ext uri="{BB962C8B-B14F-4D97-AF65-F5344CB8AC3E}">
        <p14:creationId xmlns:p14="http://schemas.microsoft.com/office/powerpoint/2010/main" val="282108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16B3-5122-FA4C-B9D2-4DAD2457B45D}"/>
              </a:ext>
            </a:extLst>
          </p:cNvPr>
          <p:cNvSpPr>
            <a:spLocks noGrp="1"/>
          </p:cNvSpPr>
          <p:nvPr>
            <p:ph type="title"/>
          </p:nvPr>
        </p:nvSpPr>
        <p:spPr/>
        <p:txBody>
          <a:bodyPr/>
          <a:lstStyle/>
          <a:p>
            <a:r>
              <a:rPr lang="en-US" dirty="0"/>
              <a:t>Example 2: Graph attention networks (GAT)</a:t>
            </a:r>
          </a:p>
        </p:txBody>
      </p:sp>
      <p:pic>
        <p:nvPicPr>
          <p:cNvPr id="5" name="Content Placeholder 4">
            <a:extLst>
              <a:ext uri="{FF2B5EF4-FFF2-40B4-BE49-F238E27FC236}">
                <a16:creationId xmlns:a16="http://schemas.microsoft.com/office/drawing/2014/main" id="{3873F4E2-4C1B-C44A-B79C-0F815C6AA164}"/>
              </a:ext>
            </a:extLst>
          </p:cNvPr>
          <p:cNvPicPr>
            <a:picLocks noGrp="1" noChangeAspect="1"/>
          </p:cNvPicPr>
          <p:nvPr>
            <p:ph idx="4294967295"/>
          </p:nvPr>
        </p:nvPicPr>
        <p:blipFill>
          <a:blip r:embed="rId2"/>
          <a:stretch>
            <a:fillRect/>
          </a:stretch>
        </p:blipFill>
        <p:spPr>
          <a:xfrm>
            <a:off x="6352478" y="2571451"/>
            <a:ext cx="5408924" cy="2624245"/>
          </a:xfr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5A5594-ECDE-0D40-ADAE-01E55C54EE31}"/>
                  </a:ext>
                </a:extLst>
              </p:cNvPr>
              <p:cNvSpPr/>
              <p:nvPr/>
            </p:nvSpPr>
            <p:spPr>
              <a:xfrm>
                <a:off x="1133179" y="2937488"/>
                <a:ext cx="2316916" cy="540789"/>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endParaRPr lang="en-US" sz="2400" dirty="0"/>
              </a:p>
            </p:txBody>
          </p:sp>
        </mc:Choice>
        <mc:Fallback xmlns="">
          <p:sp>
            <p:nvSpPr>
              <p:cNvPr id="6" name="Rectangle 5">
                <a:extLst>
                  <a:ext uri="{FF2B5EF4-FFF2-40B4-BE49-F238E27FC236}">
                    <a16:creationId xmlns:a16="http://schemas.microsoft.com/office/drawing/2014/main" id="{D65A5594-ECDE-0D40-ADAE-01E55C54EE31}"/>
                  </a:ext>
                </a:extLst>
              </p:cNvPr>
              <p:cNvSpPr>
                <a:spLocks noRot="1" noChangeAspect="1" noMove="1" noResize="1" noEditPoints="1" noAdjustHandles="1" noChangeArrowheads="1" noChangeShapeType="1" noTextEdit="1"/>
              </p:cNvSpPr>
              <p:nvPr/>
            </p:nvSpPr>
            <p:spPr>
              <a:xfrm>
                <a:off x="1133179" y="2937488"/>
                <a:ext cx="2316916" cy="540789"/>
              </a:xfrm>
              <a:prstGeom prst="rect">
                <a:avLst/>
              </a:prstGeom>
              <a:blipFill>
                <a:blip r:embed="rId3"/>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412C9F-B4D8-BD45-BA37-45FE608283AD}"/>
                  </a:ext>
                </a:extLst>
              </p:cNvPr>
              <p:cNvSpPr/>
              <p:nvPr/>
            </p:nvSpPr>
            <p:spPr>
              <a:xfrm>
                <a:off x="1133179" y="4599487"/>
                <a:ext cx="2733376"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Rectangle 9">
                <a:extLst>
                  <a:ext uri="{FF2B5EF4-FFF2-40B4-BE49-F238E27FC236}">
                    <a16:creationId xmlns:a16="http://schemas.microsoft.com/office/drawing/2014/main" id="{71412C9F-B4D8-BD45-BA37-45FE608283AD}"/>
                  </a:ext>
                </a:extLst>
              </p:cNvPr>
              <p:cNvSpPr>
                <a:spLocks noRot="1" noChangeAspect="1" noMove="1" noResize="1" noEditPoints="1" noAdjustHandles="1" noChangeArrowheads="1" noChangeShapeType="1" noTextEdit="1"/>
              </p:cNvSpPr>
              <p:nvPr/>
            </p:nvSpPr>
            <p:spPr>
              <a:xfrm>
                <a:off x="1133179" y="4599487"/>
                <a:ext cx="2733376" cy="540789"/>
              </a:xfrm>
              <a:prstGeom prst="rect">
                <a:avLst/>
              </a:prstGeom>
              <a:blipFill>
                <a:blip r:embed="rId4"/>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D88343-F6CC-444C-84B0-EFC0FEE0876C}"/>
                  </a:ext>
                </a:extLst>
              </p:cNvPr>
              <p:cNvSpPr/>
              <p:nvPr/>
            </p:nvSpPr>
            <p:spPr>
              <a:xfrm>
                <a:off x="1133179" y="5463638"/>
                <a:ext cx="6446188" cy="10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LeakyReLU</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h</m:t>
                                  </m:r>
                                </m:e>
                              </m:acc>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𝑣</m:t>
                                  </m:r>
                                </m:sub>
                              </m:sSub>
                            </m:sub>
                            <m:sup/>
                            <m:e>
                              <m:r>
                                <m:rPr>
                                  <m:sty m:val="p"/>
                                </m:rPr>
                                <a:rPr lang="en-US" sz="2400">
                                  <a:latin typeface="Cambria Math" panose="02040503050406030204" pitchFamily="18" charset="0"/>
                                </a:rPr>
                                <m:t>exp</m:t>
                              </m:r>
                              <m:r>
                                <a:rPr lang="en-US" sz="2400" i="1">
                                  <a:latin typeface="Cambria Math" panose="02040503050406030204" pitchFamily="18" charset="0"/>
                                </a:rPr>
                                <m:t>⁡(</m:t>
                              </m:r>
                              <m:r>
                                <m:rPr>
                                  <m:sty m:val="p"/>
                                </m:rPr>
                                <a:rPr lang="en-US" sz="2400" i="0">
                                  <a:latin typeface="Cambria Math" panose="02040503050406030204" pitchFamily="18" charset="0"/>
                                </a:rPr>
                                <m:t>LeakyReLU</m:t>
                              </m:r>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𝑘</m:t>
                                  </m:r>
                                </m:sub>
                              </m:sSub>
                              <m:r>
                                <a:rPr lang="en-US" sz="2400" i="1">
                                  <a:latin typeface="Cambria Math" panose="02040503050406030204" pitchFamily="18" charset="0"/>
                                </a:rPr>
                                <m:t>]))</m:t>
                              </m:r>
                            </m:e>
                          </m:nary>
                        </m:den>
                      </m:f>
                    </m:oMath>
                  </m:oMathPara>
                </a14:m>
                <a:endParaRPr lang="en-US" sz="2400" dirty="0"/>
              </a:p>
            </p:txBody>
          </p:sp>
        </mc:Choice>
        <mc:Fallback xmlns="">
          <p:sp>
            <p:nvSpPr>
              <p:cNvPr id="11" name="Rectangle 10">
                <a:extLst>
                  <a:ext uri="{FF2B5EF4-FFF2-40B4-BE49-F238E27FC236}">
                    <a16:creationId xmlns:a16="http://schemas.microsoft.com/office/drawing/2014/main" id="{A3D88343-F6CC-444C-84B0-EFC0FEE0876C}"/>
                  </a:ext>
                </a:extLst>
              </p:cNvPr>
              <p:cNvSpPr>
                <a:spLocks noRot="1" noChangeAspect="1" noMove="1" noResize="1" noEditPoints="1" noAdjustHandles="1" noChangeArrowheads="1" noChangeShapeType="1" noTextEdit="1"/>
              </p:cNvSpPr>
              <p:nvPr/>
            </p:nvSpPr>
            <p:spPr>
              <a:xfrm>
                <a:off x="1133179" y="5463638"/>
                <a:ext cx="6446188" cy="1082412"/>
              </a:xfrm>
              <a:prstGeom prst="rect">
                <a:avLst/>
              </a:prstGeom>
              <a:blipFill>
                <a:blip r:embed="rId5"/>
                <a:stretch>
                  <a:fillRect t="-2326" b="-7790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25F51AC-18D7-0548-A09F-1B07E58F6436}"/>
              </a:ext>
            </a:extLst>
          </p:cNvPr>
          <p:cNvSpPr txBox="1"/>
          <p:nvPr/>
        </p:nvSpPr>
        <p:spPr>
          <a:xfrm>
            <a:off x="976351" y="1690688"/>
            <a:ext cx="9641338" cy="830997"/>
          </a:xfrm>
          <a:prstGeom prst="rect">
            <a:avLst/>
          </a:prstGeom>
          <a:noFill/>
        </p:spPr>
        <p:txBody>
          <a:bodyPr wrap="square" rtlCol="0">
            <a:spAutoFit/>
          </a:bodyPr>
          <a:lstStyle/>
          <a:p>
            <a:r>
              <a:rPr lang="en-US" sz="2400" dirty="0"/>
              <a:t>GAT provides weighted sum over the neighborhood—Enables to selectively integrate information.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0416E4-0B84-C542-9F84-988DC7F8F6E7}"/>
                  </a:ext>
                </a:extLst>
              </p:cNvPr>
              <p:cNvSpPr txBox="1"/>
              <p:nvPr/>
            </p:nvSpPr>
            <p:spPr>
              <a:xfrm>
                <a:off x="1217692" y="3746219"/>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9" name="TextBox 8">
                <a:extLst>
                  <a:ext uri="{FF2B5EF4-FFF2-40B4-BE49-F238E27FC236}">
                    <a16:creationId xmlns:a16="http://schemas.microsoft.com/office/drawing/2014/main" id="{150416E4-0B84-C542-9F84-988DC7F8F6E7}"/>
                  </a:ext>
                </a:extLst>
              </p:cNvPr>
              <p:cNvSpPr txBox="1">
                <a:spLocks noRot="1" noChangeAspect="1" noMove="1" noResize="1" noEditPoints="1" noAdjustHandles="1" noChangeArrowheads="1" noChangeShapeType="1" noTextEdit="1"/>
              </p:cNvSpPr>
              <p:nvPr/>
            </p:nvSpPr>
            <p:spPr>
              <a:xfrm>
                <a:off x="1217692" y="3746219"/>
                <a:ext cx="2440283" cy="709618"/>
              </a:xfrm>
              <a:prstGeom prst="rect">
                <a:avLst/>
              </a:prstGeom>
              <a:blipFill>
                <a:blip r:embed="rId6"/>
                <a:stretch>
                  <a:fillRect t="-136842" b="-1824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1E58A4-C1EE-D24B-8B98-31196B26299E}"/>
              </a:ext>
            </a:extLst>
          </p:cNvPr>
          <p:cNvSpPr>
            <a:spLocks noGrp="1"/>
          </p:cNvSpPr>
          <p:nvPr>
            <p:ph type="sldNum" sz="quarter" idx="12"/>
          </p:nvPr>
        </p:nvSpPr>
        <p:spPr/>
        <p:txBody>
          <a:bodyPr/>
          <a:lstStyle/>
          <a:p>
            <a:fld id="{501927F6-D0FC-8240-83C7-4CF0F4801AFE}" type="slidenum">
              <a:rPr lang="en-US" smtClean="0"/>
              <a:t>11</a:t>
            </a:fld>
            <a:endParaRPr lang="en-US"/>
          </a:p>
        </p:txBody>
      </p:sp>
    </p:spTree>
    <p:extLst>
      <p:ext uri="{BB962C8B-B14F-4D97-AF65-F5344CB8AC3E}">
        <p14:creationId xmlns:p14="http://schemas.microsoft.com/office/powerpoint/2010/main" val="2240758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A1AA1E-ABC3-4040-806F-4AE800E239FC}"/>
              </a:ext>
            </a:extLst>
          </p:cNvPr>
          <p:cNvSpPr>
            <a:spLocks noGrp="1"/>
          </p:cNvSpPr>
          <p:nvPr>
            <p:ph type="title"/>
          </p:nvPr>
        </p:nvSpPr>
        <p:spPr/>
        <p:txBody>
          <a:bodyPr>
            <a:normAutofit/>
          </a:bodyPr>
          <a:lstStyle/>
          <a:p>
            <a:r>
              <a:rPr lang="en-US" dirty="0"/>
              <a:t>Example 3: Relational graph convolution networks (RGCN)</a:t>
            </a:r>
          </a:p>
        </p:txBody>
      </p:sp>
      <p:pic>
        <p:nvPicPr>
          <p:cNvPr id="5" name="Content Placeholder 4">
            <a:extLst>
              <a:ext uri="{FF2B5EF4-FFF2-40B4-BE49-F238E27FC236}">
                <a16:creationId xmlns:a16="http://schemas.microsoft.com/office/drawing/2014/main" id="{DB29A40B-2F8E-1442-B866-79F0D5F4E5AC}"/>
              </a:ext>
            </a:extLst>
          </p:cNvPr>
          <p:cNvPicPr>
            <a:picLocks noGrp="1" noChangeAspect="1"/>
          </p:cNvPicPr>
          <p:nvPr>
            <p:ph idx="4294967295"/>
          </p:nvPr>
        </p:nvPicPr>
        <p:blipFill>
          <a:blip r:embed="rId3"/>
          <a:stretch>
            <a:fillRect/>
          </a:stretch>
        </p:blipFill>
        <p:spPr>
          <a:xfrm>
            <a:off x="7525145" y="1979447"/>
            <a:ext cx="3760787" cy="4116387"/>
          </a:xfrm>
        </p:spPr>
      </p:pic>
      <p:pic>
        <p:nvPicPr>
          <p:cNvPr id="6" name="Picture 5">
            <a:extLst>
              <a:ext uri="{FF2B5EF4-FFF2-40B4-BE49-F238E27FC236}">
                <a16:creationId xmlns:a16="http://schemas.microsoft.com/office/drawing/2014/main" id="{DA0ABFE3-868C-B947-B83A-9CCBEDE9D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195" y="2765590"/>
            <a:ext cx="3479181" cy="179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4390A96E-9137-EF4D-B056-D8CAEE38BCAB}"/>
              </a:ext>
            </a:extLst>
          </p:cNvPr>
          <p:cNvSpPr txBox="1"/>
          <p:nvPr/>
        </p:nvSpPr>
        <p:spPr>
          <a:xfrm>
            <a:off x="838200" y="1821289"/>
            <a:ext cx="5520668" cy="830997"/>
          </a:xfrm>
          <a:prstGeom prst="rect">
            <a:avLst/>
          </a:prstGeom>
          <a:noFill/>
        </p:spPr>
        <p:txBody>
          <a:bodyPr wrap="square" rtlCol="0">
            <a:spAutoFit/>
          </a:bodyPr>
          <a:lstStyle/>
          <a:p>
            <a:r>
              <a:rPr lang="en-US" sz="2400" dirty="0"/>
              <a:t>Handles graphs whose nodes are connected with different relations.</a:t>
            </a:r>
          </a:p>
        </p:txBody>
      </p:sp>
      <p:grpSp>
        <p:nvGrpSpPr>
          <p:cNvPr id="13" name="Group 12">
            <a:extLst>
              <a:ext uri="{FF2B5EF4-FFF2-40B4-BE49-F238E27FC236}">
                <a16:creationId xmlns:a16="http://schemas.microsoft.com/office/drawing/2014/main" id="{5BC5322D-FC2D-5B4A-9807-C4006EEF8111}"/>
              </a:ext>
            </a:extLst>
          </p:cNvPr>
          <p:cNvGrpSpPr/>
          <p:nvPr/>
        </p:nvGrpSpPr>
        <p:grpSpPr>
          <a:xfrm>
            <a:off x="838200" y="4809504"/>
            <a:ext cx="5799023" cy="1953765"/>
            <a:chOff x="838200" y="4809504"/>
            <a:chExt cx="5799023" cy="1953765"/>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DCD6BC-06E6-8744-89AD-0300723A8E81}"/>
                    </a:ext>
                  </a:extLst>
                </p:cNvPr>
                <p:cNvSpPr/>
                <p:nvPr/>
              </p:nvSpPr>
              <p:spPr>
                <a:xfrm>
                  <a:off x="838200" y="4809504"/>
                  <a:ext cx="5799023" cy="685957"/>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𝑟</m:t>
                              </m:r>
                            </m:sub>
                          </m:sSub>
                        </m:den>
                      </m:f>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𝑊</m:t>
                          </m:r>
                        </m:e>
                        <m:sub>
                          <m:r>
                            <a:rPr lang="en-US" sz="2400" b="0" i="1" smtClean="0">
                              <a:latin typeface="Cambria Math" panose="02040503050406030204" pitchFamily="18" charset="0"/>
                            </a:rPr>
                            <m:t>𝑟</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r>
                    <a:rPr lang="en-US" sz="2400" dirty="0"/>
                    <a:t>, </a:t>
                  </a:r>
                  <a:r>
                    <a:rPr lang="en-US" sz="2400" i="1" dirty="0"/>
                    <a:t>r</a:t>
                  </a:r>
                  <a:r>
                    <a:rPr lang="en-US" sz="2400" dirty="0"/>
                    <a:t> is the relation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𝑣𝑤</m:t>
                          </m:r>
                        </m:sub>
                      </m:sSub>
                    </m:oMath>
                  </a14:m>
                  <a:r>
                    <a:rPr lang="en-US" sz="2400" dirty="0"/>
                    <a:t>.</a:t>
                  </a:r>
                </a:p>
              </p:txBody>
            </p:sp>
          </mc:Choice>
          <mc:Fallback xmlns="">
            <p:sp>
              <p:nvSpPr>
                <p:cNvPr id="7" name="Rectangle 6">
                  <a:extLst>
                    <a:ext uri="{FF2B5EF4-FFF2-40B4-BE49-F238E27FC236}">
                      <a16:creationId xmlns:a16="http://schemas.microsoft.com/office/drawing/2014/main" id="{35DCD6BC-06E6-8744-89AD-0300723A8E81}"/>
                    </a:ext>
                  </a:extLst>
                </p:cNvPr>
                <p:cNvSpPr>
                  <a:spLocks noRot="1" noChangeAspect="1" noMove="1" noResize="1" noEditPoints="1" noAdjustHandles="1" noChangeArrowheads="1" noChangeShapeType="1" noTextEdit="1"/>
                </p:cNvSpPr>
                <p:nvPr/>
              </p:nvSpPr>
              <p:spPr>
                <a:xfrm>
                  <a:off x="838200" y="4809504"/>
                  <a:ext cx="5799023" cy="685957"/>
                </a:xfrm>
                <a:prstGeom prst="rect">
                  <a:avLst/>
                </a:prstGeom>
                <a:blipFill>
                  <a:blip r:embed="rId5"/>
                  <a:stretch>
                    <a:fillRect l="-218" r="-4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7449DBA-1BD3-2042-8EB4-795C99B6E7AF}"/>
                    </a:ext>
                  </a:extLst>
                </p:cNvPr>
                <p:cNvSpPr/>
                <p:nvPr/>
              </p:nvSpPr>
              <p:spPr>
                <a:xfrm>
                  <a:off x="838200" y="6222480"/>
                  <a:ext cx="2703817"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Rectangle 8">
                  <a:extLst>
                    <a:ext uri="{FF2B5EF4-FFF2-40B4-BE49-F238E27FC236}">
                      <a16:creationId xmlns:a16="http://schemas.microsoft.com/office/drawing/2014/main" id="{F7449DBA-1BD3-2042-8EB4-795C99B6E7AF}"/>
                    </a:ext>
                  </a:extLst>
                </p:cNvPr>
                <p:cNvSpPr>
                  <a:spLocks noRot="1" noChangeAspect="1" noMove="1" noResize="1" noEditPoints="1" noAdjustHandles="1" noChangeArrowheads="1" noChangeShapeType="1" noTextEdit="1"/>
                </p:cNvSpPr>
                <p:nvPr/>
              </p:nvSpPr>
              <p:spPr>
                <a:xfrm>
                  <a:off x="838200" y="6222480"/>
                  <a:ext cx="2703817" cy="540789"/>
                </a:xfrm>
                <a:prstGeom prst="rect">
                  <a:avLst/>
                </a:prstGeom>
                <a:blipFill>
                  <a:blip r:embed="rId6"/>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AD078C-6F41-694B-88ED-0FB9F4608926}"/>
                    </a:ext>
                  </a:extLst>
                </p:cNvPr>
                <p:cNvSpPr txBox="1"/>
                <p:nvPr/>
              </p:nvSpPr>
              <p:spPr>
                <a:xfrm>
                  <a:off x="906068" y="5512862"/>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10" name="TextBox 9">
                  <a:extLst>
                    <a:ext uri="{FF2B5EF4-FFF2-40B4-BE49-F238E27FC236}">
                      <a16:creationId xmlns:a16="http://schemas.microsoft.com/office/drawing/2014/main" id="{06AD078C-6F41-694B-88ED-0FB9F4608926}"/>
                    </a:ext>
                  </a:extLst>
                </p:cNvPr>
                <p:cNvSpPr txBox="1">
                  <a:spLocks noRot="1" noChangeAspect="1" noMove="1" noResize="1" noEditPoints="1" noAdjustHandles="1" noChangeArrowheads="1" noChangeShapeType="1" noTextEdit="1"/>
                </p:cNvSpPr>
                <p:nvPr/>
              </p:nvSpPr>
              <p:spPr>
                <a:xfrm>
                  <a:off x="906068" y="5512862"/>
                  <a:ext cx="2440283" cy="709618"/>
                </a:xfrm>
                <a:prstGeom prst="rect">
                  <a:avLst/>
                </a:prstGeom>
                <a:blipFill>
                  <a:blip r:embed="rId7"/>
                  <a:stretch>
                    <a:fillRect t="-136842" b="-182456"/>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915D810-E438-E649-AE96-235521CD53B8}"/>
              </a:ext>
            </a:extLst>
          </p:cNvPr>
          <p:cNvSpPr>
            <a:spLocks noGrp="1"/>
          </p:cNvSpPr>
          <p:nvPr>
            <p:ph type="sldNum" sz="quarter" idx="12"/>
          </p:nvPr>
        </p:nvSpPr>
        <p:spPr/>
        <p:txBody>
          <a:bodyPr/>
          <a:lstStyle/>
          <a:p>
            <a:fld id="{501927F6-D0FC-8240-83C7-4CF0F4801AFE}" type="slidenum">
              <a:rPr lang="en-US" smtClean="0"/>
              <a:t>12</a:t>
            </a:fld>
            <a:endParaRPr lang="en-US"/>
          </a:p>
        </p:txBody>
      </p:sp>
    </p:spTree>
    <p:extLst>
      <p:ext uri="{BB962C8B-B14F-4D97-AF65-F5344CB8AC3E}">
        <p14:creationId xmlns:p14="http://schemas.microsoft.com/office/powerpoint/2010/main" val="15088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438D-D1C0-264C-B53A-73B787B6E1FF}"/>
              </a:ext>
            </a:extLst>
          </p:cNvPr>
          <p:cNvSpPr>
            <a:spLocks noGrp="1"/>
          </p:cNvSpPr>
          <p:nvPr>
            <p:ph type="title"/>
          </p:nvPr>
        </p:nvSpPr>
        <p:spPr/>
        <p:txBody>
          <a:bodyPr/>
          <a:lstStyle/>
          <a:p>
            <a:r>
              <a:rPr lang="en-US" dirty="0"/>
              <a:t>Deep Graph Library</a:t>
            </a:r>
          </a:p>
        </p:txBody>
      </p:sp>
      <p:sp>
        <p:nvSpPr>
          <p:cNvPr id="3" name="Text Placeholder 2">
            <a:extLst>
              <a:ext uri="{FF2B5EF4-FFF2-40B4-BE49-F238E27FC236}">
                <a16:creationId xmlns:a16="http://schemas.microsoft.com/office/drawing/2014/main" id="{E93099F1-7908-F34C-84F3-766B8929DA85}"/>
              </a:ext>
            </a:extLst>
          </p:cNvPr>
          <p:cNvSpPr>
            <a:spLocks noGrp="1"/>
          </p:cNvSpPr>
          <p:nvPr>
            <p:ph type="body" idx="1"/>
          </p:nvPr>
        </p:nvSpPr>
        <p:spPr/>
        <p:txBody>
          <a:bodyPr/>
          <a:lstStyle/>
          <a:p>
            <a:r>
              <a:rPr lang="en-US" dirty="0"/>
              <a:t>A framework for developing and training GNN models</a:t>
            </a:r>
          </a:p>
        </p:txBody>
      </p:sp>
      <p:sp>
        <p:nvSpPr>
          <p:cNvPr id="4" name="Slide Number Placeholder 3">
            <a:extLst>
              <a:ext uri="{FF2B5EF4-FFF2-40B4-BE49-F238E27FC236}">
                <a16:creationId xmlns:a16="http://schemas.microsoft.com/office/drawing/2014/main" id="{FC5EEAD3-7FB5-BB48-B670-D91AC144145B}"/>
              </a:ext>
            </a:extLst>
          </p:cNvPr>
          <p:cNvSpPr>
            <a:spLocks noGrp="1"/>
          </p:cNvSpPr>
          <p:nvPr>
            <p:ph type="sldNum" sz="quarter" idx="12"/>
          </p:nvPr>
        </p:nvSpPr>
        <p:spPr/>
        <p:txBody>
          <a:bodyPr/>
          <a:lstStyle/>
          <a:p>
            <a:fld id="{1AEA841C-F492-214F-BE74-25F879D30845}" type="slidenum">
              <a:rPr lang="en-US" smtClean="0"/>
              <a:pPr/>
              <a:t>13</a:t>
            </a:fld>
            <a:endParaRPr lang="en-US"/>
          </a:p>
        </p:txBody>
      </p:sp>
    </p:spTree>
    <p:extLst>
      <p:ext uri="{BB962C8B-B14F-4D97-AF65-F5344CB8AC3E}">
        <p14:creationId xmlns:p14="http://schemas.microsoft.com/office/powerpoint/2010/main" val="151682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7184" y="152820"/>
            <a:ext cx="10515600" cy="1325563"/>
          </a:xfrm>
        </p:spPr>
        <p:txBody>
          <a:bodyPr/>
          <a:lstStyle/>
          <a:p>
            <a:r>
              <a:rPr lang="en-US" altLang="zh-CN" dirty="0"/>
              <a:t>DGL: Deep Graph Library</a:t>
            </a:r>
            <a:endParaRPr lang="zh-CN" altLang="en-US" dirty="0"/>
          </a:p>
        </p:txBody>
      </p:sp>
      <p:cxnSp>
        <p:nvCxnSpPr>
          <p:cNvPr id="6" name="直接连接符 5"/>
          <p:cNvCxnSpPr/>
          <p:nvPr/>
        </p:nvCxnSpPr>
        <p:spPr>
          <a:xfrm>
            <a:off x="239349" y="3854496"/>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758485"/>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774482"/>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753153"/>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758486"/>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First prototype</a:t>
              </a:r>
              <a:endParaRPr lang="zh-CN" altLang="en-US" sz="2400" dirty="0">
                <a:solidFill>
                  <a:schemeClr val="tx1">
                    <a:lumMod val="50000"/>
                    <a:lumOff val="50000"/>
                  </a:schemeClr>
                </a:solidFill>
                <a:latin typeface="Calibri" panose="020F0502020204030204" pitchFamily="34" charset="0"/>
              </a:endParaRPr>
            </a:p>
          </p:txBody>
        </p:sp>
      </p:grpSp>
      <p:grpSp>
        <p:nvGrpSpPr>
          <p:cNvPr id="33" name="组合 32"/>
          <p:cNvGrpSpPr/>
          <p:nvPr/>
        </p:nvGrpSpPr>
        <p:grpSpPr>
          <a:xfrm>
            <a:off x="1460116" y="1853427"/>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Development started</a:t>
              </a:r>
              <a:endParaRPr lang="zh-CN" altLang="en-US" sz="2400" dirty="0">
                <a:solidFill>
                  <a:schemeClr val="tx1">
                    <a:lumMod val="50000"/>
                    <a:lumOff val="50000"/>
                  </a:schemeClr>
                </a:solidFill>
                <a:latin typeface="Calibri" panose="020F0502020204030204" pitchFamily="34" charset="0"/>
              </a:endParaRPr>
            </a:p>
          </p:txBody>
        </p:sp>
      </p:grpSp>
      <p:grpSp>
        <p:nvGrpSpPr>
          <p:cNvPr id="58" name="组合 57"/>
          <p:cNvGrpSpPr/>
          <p:nvPr/>
        </p:nvGrpSpPr>
        <p:grpSpPr>
          <a:xfrm>
            <a:off x="3791745" y="1922670"/>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V0.2</a:t>
              </a:r>
            </a:p>
            <a:p>
              <a:pPr algn="ctr"/>
              <a:r>
                <a:rPr lang="en-US" altLang="zh-CN" sz="1867" dirty="0">
                  <a:solidFill>
                    <a:schemeClr val="tx1">
                      <a:lumMod val="50000"/>
                      <a:lumOff val="50000"/>
                    </a:schemeClr>
                  </a:solidFill>
                  <a:latin typeface="Calibri" panose="020F0502020204030204" pitchFamily="34" charset="0"/>
                </a:rPr>
                <a:t>Sampling APIs</a:t>
              </a:r>
              <a:endParaRPr lang="zh-CN" altLang="en-US" sz="1867" dirty="0">
                <a:solidFill>
                  <a:schemeClr val="tx1">
                    <a:lumMod val="50000"/>
                    <a:lumOff val="50000"/>
                  </a:schemeClr>
                </a:solidFill>
                <a:latin typeface="Calibri" panose="020F0502020204030204" pitchFamily="34" charset="0"/>
              </a:endParaRPr>
            </a:p>
          </p:txBody>
        </p:sp>
      </p:grpSp>
      <p:grpSp>
        <p:nvGrpSpPr>
          <p:cNvPr id="63" name="组合 62"/>
          <p:cNvGrpSpPr/>
          <p:nvPr/>
        </p:nvGrpSpPr>
        <p:grpSpPr>
          <a:xfrm>
            <a:off x="4217736" y="3715759"/>
            <a:ext cx="2688299" cy="2026991"/>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a:t>
              </a:r>
            </a:p>
            <a:p>
              <a:pPr algn="ctr"/>
              <a:r>
                <a:rPr lang="en-US" altLang="zh-CN" sz="1867" dirty="0">
                  <a:solidFill>
                    <a:schemeClr val="tx1">
                      <a:lumMod val="50000"/>
                      <a:lumOff val="50000"/>
                    </a:schemeClr>
                  </a:solidFill>
                  <a:latin typeface="Calibri" panose="020F0502020204030204" pitchFamily="34" charset="0"/>
                </a:rPr>
                <a:t>Fused message passing</a:t>
              </a:r>
              <a:endParaRPr lang="en-US" altLang="zh-CN" sz="2400" dirty="0">
                <a:solidFill>
                  <a:schemeClr val="tx1">
                    <a:lumMod val="50000"/>
                    <a:lumOff val="50000"/>
                  </a:schemeClr>
                </a:solidFill>
                <a:latin typeface="Calibri" panose="020F0502020204030204" pitchFamily="34" charset="0"/>
              </a:endParaRPr>
            </a:p>
            <a:p>
              <a:pPr algn="ctr"/>
              <a:r>
                <a:rPr lang="en-US" altLang="zh-CN" dirty="0">
                  <a:solidFill>
                    <a:schemeClr val="tx1">
                      <a:lumMod val="50000"/>
                      <a:lumOff val="50000"/>
                    </a:schemeClr>
                  </a:solidFill>
                  <a:latin typeface="Calibri" panose="020F0502020204030204" pitchFamily="34" charset="0"/>
                </a:rPr>
                <a:t>Multi-GPU/-core</a:t>
              </a:r>
              <a:endParaRPr lang="en-US" altLang="zh-CN" sz="1600" dirty="0">
                <a:solidFill>
                  <a:schemeClr val="tx1">
                    <a:lumMod val="50000"/>
                    <a:lumOff val="50000"/>
                  </a:schemeClr>
                </a:solidFill>
                <a:latin typeface="Calibri" panose="020F0502020204030204" pitchFamily="34" charset="0"/>
              </a:endParaRPr>
            </a:p>
          </p:txBody>
        </p:sp>
      </p:grpSp>
      <p:grpSp>
        <p:nvGrpSpPr>
          <p:cNvPr id="76" name="组合 75"/>
          <p:cNvGrpSpPr/>
          <p:nvPr/>
        </p:nvGrpSpPr>
        <p:grpSpPr>
          <a:xfrm>
            <a:off x="5396552" y="1335273"/>
            <a:ext cx="1632180" cy="2654454"/>
            <a:chOff x="682208" y="751397"/>
            <a:chExt cx="1224135" cy="1776708"/>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82208" y="751397"/>
              <a:ext cx="1224135" cy="693634"/>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V0.3.1</a:t>
              </a:r>
            </a:p>
            <a:p>
              <a:pPr algn="ctr"/>
              <a:r>
                <a:rPr lang="en-US" altLang="zh-CN" sz="1867" dirty="0">
                  <a:solidFill>
                    <a:schemeClr val="tx1">
                      <a:lumMod val="50000"/>
                      <a:lumOff val="50000"/>
                    </a:schemeClr>
                  </a:solidFill>
                  <a:latin typeface="Calibri" panose="020F0502020204030204" pitchFamily="34" charset="0"/>
                </a:rPr>
                <a:t>NN modules</a:t>
              </a:r>
            </a:p>
            <a:p>
              <a:pPr algn="ctr"/>
              <a:r>
                <a:rPr lang="en-US" altLang="zh-CN" sz="1867" dirty="0">
                  <a:solidFill>
                    <a:schemeClr val="tx1">
                      <a:lumMod val="50000"/>
                      <a:lumOff val="50000"/>
                    </a:schemeClr>
                  </a:solidFill>
                  <a:latin typeface="Calibri" panose="020F0502020204030204" pitchFamily="34" charset="0"/>
                </a:rPr>
                <a:t>DGL-</a:t>
              </a:r>
              <a:r>
                <a:rPr lang="en-US" altLang="zh-CN" sz="1867" dirty="0" err="1">
                  <a:solidFill>
                    <a:schemeClr val="tx1">
                      <a:lumMod val="50000"/>
                      <a:lumOff val="50000"/>
                    </a:schemeClr>
                  </a:solidFill>
                  <a:latin typeface="Calibri" panose="020F0502020204030204" pitchFamily="34" charset="0"/>
                </a:rPr>
                <a:t>LifeSci</a:t>
              </a:r>
              <a:endParaRPr lang="zh-CN" altLang="en-US" sz="1867" dirty="0">
                <a:solidFill>
                  <a:schemeClr val="tx1">
                    <a:lumMod val="50000"/>
                    <a:lumOff val="50000"/>
                  </a:schemeClr>
                </a:solidFill>
                <a:latin typeface="Calibri" panose="020F0502020204030204" pitchFamily="34" charset="0"/>
              </a:endParaRPr>
            </a:p>
          </p:txBody>
        </p:sp>
      </p:grpSp>
      <p:grpSp>
        <p:nvGrpSpPr>
          <p:cNvPr id="86" name="组合 85"/>
          <p:cNvGrpSpPr/>
          <p:nvPr/>
        </p:nvGrpSpPr>
        <p:grpSpPr>
          <a:xfrm>
            <a:off x="5999989" y="3732812"/>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V0.4</a:t>
              </a:r>
            </a:p>
            <a:p>
              <a:pPr algn="ctr"/>
              <a:r>
                <a:rPr lang="en-US" altLang="zh-CN" sz="1867" dirty="0">
                  <a:solidFill>
                    <a:schemeClr val="tx1">
                      <a:lumMod val="50000"/>
                      <a:lumOff val="50000"/>
                    </a:schemeClr>
                  </a:solidFill>
                  <a:latin typeface="Calibri" panose="020F0502020204030204" pitchFamily="34" charset="0"/>
                </a:rPr>
                <a:t>Heterogeneous graph</a:t>
              </a:r>
            </a:p>
            <a:p>
              <a:pPr algn="ctr"/>
              <a:r>
                <a:rPr lang="en-US" altLang="zh-CN" sz="1867" dirty="0">
                  <a:solidFill>
                    <a:schemeClr val="tx1">
                      <a:lumMod val="50000"/>
                      <a:lumOff val="50000"/>
                    </a:schemeClr>
                  </a:solidFill>
                  <a:latin typeface="Calibri" panose="020F0502020204030204" pitchFamily="34" charset="0"/>
                </a:rPr>
                <a:t>DGL-KE</a:t>
              </a:r>
              <a:endParaRPr lang="zh-CN" altLang="en-US" sz="2400" dirty="0">
                <a:solidFill>
                  <a:schemeClr val="tx1">
                    <a:lumMod val="50000"/>
                    <a:lumOff val="50000"/>
                  </a:schemeClr>
                </a:solidFill>
                <a:latin typeface="Calibri" panose="020F0502020204030204" pitchFamily="34" charset="0"/>
              </a:endParaRPr>
            </a:p>
          </p:txBody>
        </p:sp>
      </p:grpSp>
      <p:grpSp>
        <p:nvGrpSpPr>
          <p:cNvPr id="96" name="组合 95"/>
          <p:cNvGrpSpPr/>
          <p:nvPr/>
        </p:nvGrpSpPr>
        <p:grpSpPr>
          <a:xfrm>
            <a:off x="7695215" y="1224149"/>
            <a:ext cx="2123415" cy="2737541"/>
            <a:chOff x="496702" y="695784"/>
            <a:chExt cx="1592561" cy="1832321"/>
          </a:xfrm>
        </p:grpSpPr>
        <p:grpSp>
          <p:nvGrpSpPr>
            <p:cNvPr id="97" name="组合 96"/>
            <p:cNvGrpSpPr/>
            <p:nvPr/>
          </p:nvGrpSpPr>
          <p:grpSpPr>
            <a:xfrm>
              <a:off x="1206794" y="1749465"/>
              <a:ext cx="172379" cy="778640"/>
              <a:chOff x="1206794" y="1749465"/>
              <a:chExt cx="172379" cy="778640"/>
            </a:xfrm>
          </p:grpSpPr>
          <p:sp>
            <p:nvSpPr>
              <p:cNvPr id="99" name="椭圆 9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100" name="直接连接符 99"/>
              <p:cNvCxnSpPr>
                <a:cxnSpLocks/>
                <a:stCxn id="99" idx="0"/>
              </p:cNvCxnSpPr>
              <p:nvPr/>
            </p:nvCxnSpPr>
            <p:spPr>
              <a:xfrm flipV="1">
                <a:off x="1292984" y="1749465"/>
                <a:ext cx="0" cy="60626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8" name="TextBox 97"/>
            <p:cNvSpPr txBox="1"/>
            <p:nvPr/>
          </p:nvSpPr>
          <p:spPr>
            <a:xfrm>
              <a:off x="496702" y="695784"/>
              <a:ext cx="1592561" cy="1270576"/>
            </a:xfrm>
            <a:prstGeom prst="rect">
              <a:avLst/>
            </a:prstGeom>
            <a:noFill/>
          </p:spPr>
          <p:txBody>
            <a:bodyPr wrap="square" rtlCol="0">
              <a:spAutoFit/>
            </a:bodyPr>
            <a:lstStyle/>
            <a:p>
              <a:pPr algn="ctr"/>
              <a:r>
                <a:rPr lang="en-US" altLang="zh-CN" sz="2400" b="1" dirty="0">
                  <a:latin typeface="Calibri" panose="020F0502020204030204" pitchFamily="34" charset="0"/>
                </a:rPr>
                <a:t>V0.5</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Distributed training</a:t>
              </a:r>
            </a:p>
            <a:p>
              <a:pPr algn="ctr"/>
              <a:r>
                <a:rPr lang="en-US" altLang="zh-CN" sz="1867" dirty="0">
                  <a:latin typeface="Calibri" panose="020F0502020204030204" pitchFamily="34" charset="0"/>
                </a:rPr>
                <a:t>Memory/Computation-efficiency</a:t>
              </a:r>
              <a:endParaRPr lang="zh-CN" altLang="en-US" sz="1867" dirty="0">
                <a:latin typeface="Calibri" panose="020F0502020204030204" pitchFamily="34" charset="0"/>
              </a:endParaRPr>
            </a:p>
            <a:p>
              <a:pPr algn="ctr"/>
              <a:endParaRPr lang="zh-CN" altLang="en-US" sz="1867" dirty="0">
                <a:latin typeface="Calibri" panose="020F0502020204030204" pitchFamily="34" charset="0"/>
              </a:endParaRPr>
            </a:p>
          </p:txBody>
        </p:sp>
      </p:grpSp>
      <p:sp>
        <p:nvSpPr>
          <p:cNvPr id="106" name="TextBox 105"/>
          <p:cNvSpPr txBox="1"/>
          <p:nvPr/>
        </p:nvSpPr>
        <p:spPr>
          <a:xfrm>
            <a:off x="9230183" y="3945600"/>
            <a:ext cx="2530448" cy="1733488"/>
          </a:xfrm>
          <a:prstGeom prst="rect">
            <a:avLst/>
          </a:prstGeom>
          <a:noFill/>
        </p:spPr>
        <p:txBody>
          <a:bodyPr wrap="square" rtlCol="0">
            <a:spAutoFit/>
          </a:bodyPr>
          <a:lstStyle/>
          <a:p>
            <a:r>
              <a:rPr lang="en-US" altLang="zh-CN" sz="2133" dirty="0">
                <a:latin typeface="Calibri" panose="020F0502020204030204" pitchFamily="34" charset="0"/>
              </a:rPr>
              <a:t>Temporal graphs</a:t>
            </a:r>
          </a:p>
          <a:p>
            <a:r>
              <a:rPr lang="en-US" altLang="zh-CN" sz="2133" dirty="0">
                <a:latin typeface="Calibri" panose="020F0502020204030204" pitchFamily="34" charset="0"/>
              </a:rPr>
              <a:t>More model zoos</a:t>
            </a:r>
          </a:p>
          <a:p>
            <a:r>
              <a:rPr lang="en-US" altLang="zh-CN" sz="2133" dirty="0">
                <a:latin typeface="Calibri" panose="020F0502020204030204" pitchFamily="34" charset="0"/>
              </a:rPr>
              <a:t>More NN modules</a:t>
            </a:r>
          </a:p>
          <a:p>
            <a:r>
              <a:rPr lang="en-US" altLang="zh-CN" sz="2133" dirty="0">
                <a:latin typeface="Calibri" panose="020F0502020204030204" pitchFamily="34" charset="0"/>
              </a:rPr>
              <a:t>Faster training</a:t>
            </a:r>
          </a:p>
          <a:p>
            <a:r>
              <a:rPr lang="en-US" altLang="zh-CN" sz="2133" dirty="0">
                <a:latin typeface="Calibri" panose="020F0502020204030204" pitchFamily="34" charset="0"/>
              </a:rPr>
              <a:t>…</a:t>
            </a:r>
            <a:endParaRPr lang="zh-CN" altLang="en-US" sz="2133" dirty="0">
              <a:latin typeface="Calibri" panose="020F0502020204030204" pitchFamily="34" charset="0"/>
            </a:endParaRPr>
          </a:p>
        </p:txBody>
      </p:sp>
      <p:grpSp>
        <p:nvGrpSpPr>
          <p:cNvPr id="68" name="组合 52">
            <a:extLst>
              <a:ext uri="{FF2B5EF4-FFF2-40B4-BE49-F238E27FC236}">
                <a16:creationId xmlns:a16="http://schemas.microsoft.com/office/drawing/2014/main" id="{B4D9BD82-5449-9347-A66A-55690C8205C5}"/>
              </a:ext>
            </a:extLst>
          </p:cNvPr>
          <p:cNvGrpSpPr/>
          <p:nvPr/>
        </p:nvGrpSpPr>
        <p:grpSpPr>
          <a:xfrm>
            <a:off x="3001298" y="3761350"/>
            <a:ext cx="1502432" cy="2524298"/>
            <a:chOff x="629725" y="2355726"/>
            <a:chExt cx="1126824" cy="1893223"/>
          </a:xfrm>
        </p:grpSpPr>
        <p:grpSp>
          <p:nvGrpSpPr>
            <p:cNvPr id="69" name="组合 53">
              <a:extLst>
                <a:ext uri="{FF2B5EF4-FFF2-40B4-BE49-F238E27FC236}">
                  <a16:creationId xmlns:a16="http://schemas.microsoft.com/office/drawing/2014/main" id="{777FB350-0ED9-0A4C-AAB7-3F4BC0766469}"/>
                </a:ext>
              </a:extLst>
            </p:cNvPr>
            <p:cNvGrpSpPr/>
            <p:nvPr/>
          </p:nvGrpSpPr>
          <p:grpSpPr>
            <a:xfrm>
              <a:off x="1095087" y="2355726"/>
              <a:ext cx="172379" cy="1080120"/>
              <a:chOff x="1095087" y="2355726"/>
              <a:chExt cx="172379" cy="1080120"/>
            </a:xfrm>
          </p:grpSpPr>
          <p:sp>
            <p:nvSpPr>
              <p:cNvPr id="71" name="椭圆 55">
                <a:extLst>
                  <a:ext uri="{FF2B5EF4-FFF2-40B4-BE49-F238E27FC236}">
                    <a16:creationId xmlns:a16="http://schemas.microsoft.com/office/drawing/2014/main" id="{E57412BB-544E-DD48-AE7E-F05B477270A8}"/>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2" name="直接连接符 56">
                <a:extLst>
                  <a:ext uri="{FF2B5EF4-FFF2-40B4-BE49-F238E27FC236}">
                    <a16:creationId xmlns:a16="http://schemas.microsoft.com/office/drawing/2014/main" id="{7A23049A-D2CD-0A45-99B7-F697EA34B60A}"/>
                  </a:ext>
                </a:extLst>
              </p:cNvPr>
              <p:cNvCxnSpPr>
                <a:stCxn id="7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E7B523D-0801-0F44-ADB3-15189578C432}"/>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V0.1</a:t>
              </a:r>
            </a:p>
            <a:p>
              <a:pPr algn="ctr"/>
              <a:r>
                <a:rPr lang="en-US" altLang="zh-CN" dirty="0">
                  <a:solidFill>
                    <a:schemeClr val="tx1">
                      <a:lumMod val="50000"/>
                      <a:lumOff val="50000"/>
                    </a:schemeClr>
                  </a:solidFill>
                  <a:latin typeface="Calibri" panose="020F0502020204030204" pitchFamily="34" charset="0"/>
                </a:rPr>
                <a:t>(NeurIPS’18)</a:t>
              </a:r>
              <a:endParaRPr lang="zh-CN" altLang="en-US" dirty="0">
                <a:solidFill>
                  <a:schemeClr val="tx1">
                    <a:lumMod val="50000"/>
                    <a:lumOff val="50000"/>
                  </a:schemeClr>
                </a:solidFill>
                <a:latin typeface="Calibri" panose="020F0502020204030204" pitchFamily="34" charset="0"/>
              </a:endParaRPr>
            </a:p>
            <a:p>
              <a:pPr algn="ctr"/>
              <a:endParaRPr lang="zh-CN" altLang="en-US" sz="2400" b="1" dirty="0">
                <a:solidFill>
                  <a:schemeClr val="tx1">
                    <a:lumMod val="50000"/>
                    <a:lumOff val="50000"/>
                  </a:schemeClr>
                </a:solidFill>
                <a:latin typeface="Calibri" panose="020F0502020204030204" pitchFamily="34" charset="0"/>
              </a:endParaRPr>
            </a:p>
          </p:txBody>
        </p:sp>
      </p:grpSp>
      <p:sp>
        <p:nvSpPr>
          <p:cNvPr id="3" name="Slide Number Placeholder 2">
            <a:extLst>
              <a:ext uri="{FF2B5EF4-FFF2-40B4-BE49-F238E27FC236}">
                <a16:creationId xmlns:a16="http://schemas.microsoft.com/office/drawing/2014/main" id="{55BC406B-561D-D748-A905-601503D4314E}"/>
              </a:ext>
            </a:extLst>
          </p:cNvPr>
          <p:cNvSpPr>
            <a:spLocks noGrp="1"/>
          </p:cNvSpPr>
          <p:nvPr>
            <p:ph type="sldNum" sz="quarter" idx="12"/>
          </p:nvPr>
        </p:nvSpPr>
        <p:spPr/>
        <p:txBody>
          <a:bodyPr/>
          <a:lstStyle/>
          <a:p>
            <a:fld id="{1AEA841C-F492-214F-BE74-25F879D30845}" type="slidenum">
              <a:rPr lang="en-US" smtClean="0"/>
              <a:t>14</a:t>
            </a:fld>
            <a:endParaRPr lang="en-US"/>
          </a:p>
        </p:txBody>
      </p:sp>
    </p:spTree>
    <p:extLst>
      <p:ext uri="{BB962C8B-B14F-4D97-AF65-F5344CB8AC3E}">
        <p14:creationId xmlns:p14="http://schemas.microsoft.com/office/powerpoint/2010/main" val="1016803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DGL’s architecture &amp; meta-objective</a:t>
            </a:r>
            <a:endParaRPr lang="zh-CN" altLang="en-US" dirty="0"/>
          </a:p>
        </p:txBody>
      </p:sp>
      <p:sp>
        <p:nvSpPr>
          <p:cNvPr id="5" name="Content Placeholder 4">
            <a:extLst>
              <a:ext uri="{FF2B5EF4-FFF2-40B4-BE49-F238E27FC236}">
                <a16:creationId xmlns:a16="http://schemas.microsoft.com/office/drawing/2014/main" id="{9D1AF48B-E271-7A49-8EBF-AD9522EC00DD}"/>
              </a:ext>
            </a:extLst>
          </p:cNvPr>
          <p:cNvSpPr>
            <a:spLocks noGrp="1"/>
          </p:cNvSpPr>
          <p:nvPr>
            <p:ph idx="1"/>
          </p:nvPr>
        </p:nvSpPr>
        <p:spPr>
          <a:xfrm>
            <a:off x="6201508" y="1690688"/>
            <a:ext cx="5907290" cy="4005549"/>
          </a:xfrm>
        </p:spPr>
        <p:txBody>
          <a:bodyPr>
            <a:normAutofit/>
          </a:bodyPr>
          <a:lstStyle/>
          <a:p>
            <a:pPr>
              <a:lnSpc>
                <a:spcPct val="100000"/>
              </a:lnSpc>
            </a:pPr>
            <a:r>
              <a:rPr lang="en-US" altLang="zh-CN" dirty="0"/>
              <a:t>Forward and backward compatible</a:t>
            </a:r>
          </a:p>
          <a:p>
            <a:pPr lvl="1">
              <a:lnSpc>
                <a:spcPct val="100000"/>
              </a:lnSpc>
            </a:pPr>
            <a:r>
              <a:rPr lang="en-US" altLang="zh-CN" b="1" i="1" dirty="0">
                <a:solidFill>
                  <a:srgbClr val="FF0000"/>
                </a:solidFill>
              </a:rPr>
              <a:t>Forward</a:t>
            </a:r>
            <a:r>
              <a:rPr lang="en-US" altLang="zh-CN" dirty="0"/>
              <a:t>: easy to develop new models</a:t>
            </a:r>
          </a:p>
          <a:p>
            <a:pPr lvl="1">
              <a:lnSpc>
                <a:spcPct val="100000"/>
              </a:lnSpc>
            </a:pPr>
            <a:r>
              <a:rPr lang="en-US" altLang="zh-CN" b="1" i="1" dirty="0">
                <a:solidFill>
                  <a:srgbClr val="FF0000"/>
                </a:solidFill>
              </a:rPr>
              <a:t>Backward</a:t>
            </a:r>
            <a:r>
              <a:rPr lang="en-US" altLang="zh-CN" dirty="0"/>
              <a:t>: seamless integration with existing frameworks</a:t>
            </a:r>
            <a:endParaRPr lang="en-US" sz="1800" dirty="0"/>
          </a:p>
          <a:p>
            <a:pPr>
              <a:lnSpc>
                <a:spcPct val="100000"/>
              </a:lnSpc>
            </a:pPr>
            <a:r>
              <a:rPr lang="en-US" altLang="zh-CN" dirty="0"/>
              <a:t>Fast and scalable</a:t>
            </a:r>
            <a:endParaRPr lang="en-US" dirty="0"/>
          </a:p>
        </p:txBody>
      </p:sp>
      <p:pic>
        <p:nvPicPr>
          <p:cNvPr id="6" name="Picture 5" descr="A screenshot of a cell phone&#10;&#10;Description automatically generated">
            <a:extLst>
              <a:ext uri="{FF2B5EF4-FFF2-40B4-BE49-F238E27FC236}">
                <a16:creationId xmlns:a16="http://schemas.microsoft.com/office/drawing/2014/main" id="{07473DFF-852D-8746-9978-E6D7AE320EFB}"/>
              </a:ext>
            </a:extLst>
          </p:cNvPr>
          <p:cNvPicPr>
            <a:picLocks noChangeAspect="1"/>
          </p:cNvPicPr>
          <p:nvPr/>
        </p:nvPicPr>
        <p:blipFill>
          <a:blip r:embed="rId3"/>
          <a:stretch>
            <a:fillRect/>
          </a:stretch>
        </p:blipFill>
        <p:spPr>
          <a:xfrm>
            <a:off x="315036" y="1672044"/>
            <a:ext cx="5780964" cy="3505328"/>
          </a:xfrm>
          <a:prstGeom prst="rect">
            <a:avLst/>
          </a:prstGeom>
        </p:spPr>
      </p:pic>
      <p:sp>
        <p:nvSpPr>
          <p:cNvPr id="3" name="Slide Number Placeholder 2">
            <a:extLst>
              <a:ext uri="{FF2B5EF4-FFF2-40B4-BE49-F238E27FC236}">
                <a16:creationId xmlns:a16="http://schemas.microsoft.com/office/drawing/2014/main" id="{2EEAC341-B74B-5F41-B779-2BB0D6A9940E}"/>
              </a:ext>
            </a:extLst>
          </p:cNvPr>
          <p:cNvSpPr>
            <a:spLocks noGrp="1"/>
          </p:cNvSpPr>
          <p:nvPr>
            <p:ph type="sldNum" sz="quarter" idx="12"/>
          </p:nvPr>
        </p:nvSpPr>
        <p:spPr/>
        <p:txBody>
          <a:bodyPr/>
          <a:lstStyle/>
          <a:p>
            <a:fld id="{1AEA841C-F492-214F-BE74-25F879D30845}" type="slidenum">
              <a:rPr lang="en-US" smtClean="0"/>
              <a:t>15</a:t>
            </a:fld>
            <a:endParaRPr lang="en-US"/>
          </a:p>
        </p:txBody>
      </p:sp>
    </p:spTree>
    <p:extLst>
      <p:ext uri="{BB962C8B-B14F-4D97-AF65-F5344CB8AC3E}">
        <p14:creationId xmlns:p14="http://schemas.microsoft.com/office/powerpoint/2010/main" val="87303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D434-D7BA-004E-8F83-E7F4E32A7385}"/>
              </a:ext>
            </a:extLst>
          </p:cNvPr>
          <p:cNvSpPr>
            <a:spLocks noGrp="1"/>
          </p:cNvSpPr>
          <p:nvPr>
            <p:ph type="title"/>
          </p:nvPr>
        </p:nvSpPr>
        <p:spPr/>
        <p:txBody>
          <a:bodyPr/>
          <a:lstStyle/>
          <a:p>
            <a:r>
              <a:rPr lang="en-US" dirty="0"/>
              <a:t>DGL Package: DGL-KE</a:t>
            </a:r>
          </a:p>
        </p:txBody>
      </p:sp>
      <p:sp>
        <p:nvSpPr>
          <p:cNvPr id="3" name="Content Placeholder 2">
            <a:extLst>
              <a:ext uri="{FF2B5EF4-FFF2-40B4-BE49-F238E27FC236}">
                <a16:creationId xmlns:a16="http://schemas.microsoft.com/office/drawing/2014/main" id="{8AC0380C-E0F3-6E47-8D44-454D0209A833}"/>
              </a:ext>
            </a:extLst>
          </p:cNvPr>
          <p:cNvSpPr>
            <a:spLocks noGrp="1"/>
          </p:cNvSpPr>
          <p:nvPr>
            <p:ph idx="1"/>
          </p:nvPr>
        </p:nvSpPr>
        <p:spPr>
          <a:xfrm>
            <a:off x="838200" y="1587062"/>
            <a:ext cx="7256929" cy="4589901"/>
          </a:xfrm>
        </p:spPr>
        <p:txBody>
          <a:bodyPr>
            <a:normAutofit fontScale="85000" lnSpcReduction="20000"/>
          </a:bodyPr>
          <a:lstStyle/>
          <a:p>
            <a:pPr>
              <a:lnSpc>
                <a:spcPct val="120000"/>
              </a:lnSpc>
            </a:pPr>
            <a:r>
              <a:rPr lang="en-US" dirty="0"/>
              <a:t>An open-source package to efficiently compute knowledge graph embedding in various hardware:</a:t>
            </a:r>
          </a:p>
          <a:p>
            <a:pPr lvl="1">
              <a:lnSpc>
                <a:spcPct val="120000"/>
              </a:lnSpc>
            </a:pPr>
            <a:r>
              <a:rPr lang="en-US" dirty="0"/>
              <a:t>Many-core CPU machine</a:t>
            </a:r>
          </a:p>
          <a:p>
            <a:pPr lvl="1">
              <a:lnSpc>
                <a:spcPct val="120000"/>
              </a:lnSpc>
            </a:pPr>
            <a:r>
              <a:rPr lang="en-US" dirty="0"/>
              <a:t>Multi-GPU machine</a:t>
            </a:r>
          </a:p>
          <a:p>
            <a:pPr lvl="1">
              <a:lnSpc>
                <a:spcPct val="120000"/>
              </a:lnSpc>
            </a:pPr>
            <a:r>
              <a:rPr lang="en-US" dirty="0"/>
              <a:t>A cluster of machines</a:t>
            </a:r>
          </a:p>
          <a:p>
            <a:pPr>
              <a:lnSpc>
                <a:spcPct val="120000"/>
              </a:lnSpc>
            </a:pPr>
            <a:r>
              <a:rPr lang="en-US" dirty="0"/>
              <a:t>DGL-KE support popular KGE models:</a:t>
            </a:r>
          </a:p>
          <a:p>
            <a:pPr lvl="1">
              <a:lnSpc>
                <a:spcPct val="120000"/>
              </a:lnSpc>
            </a:pPr>
            <a:r>
              <a:rPr lang="en-US" dirty="0" err="1"/>
              <a:t>TransE</a:t>
            </a:r>
            <a:r>
              <a:rPr lang="en-US" dirty="0"/>
              <a:t>, </a:t>
            </a:r>
            <a:r>
              <a:rPr lang="en-US" dirty="0" err="1"/>
              <a:t>TransR</a:t>
            </a:r>
            <a:endParaRPr lang="en-US" dirty="0"/>
          </a:p>
          <a:p>
            <a:pPr lvl="1">
              <a:lnSpc>
                <a:spcPct val="120000"/>
              </a:lnSpc>
            </a:pPr>
            <a:r>
              <a:rPr lang="en-US" dirty="0" err="1"/>
              <a:t>DistMult</a:t>
            </a:r>
            <a:r>
              <a:rPr lang="en-US" dirty="0"/>
              <a:t>, </a:t>
            </a:r>
            <a:r>
              <a:rPr lang="en-US" dirty="0" err="1"/>
              <a:t>ComplEx</a:t>
            </a:r>
            <a:r>
              <a:rPr lang="en-US" dirty="0"/>
              <a:t>, RESCAL</a:t>
            </a:r>
          </a:p>
          <a:p>
            <a:pPr lvl="1">
              <a:lnSpc>
                <a:spcPct val="120000"/>
              </a:lnSpc>
            </a:pPr>
            <a:r>
              <a:rPr lang="en-US" dirty="0" err="1"/>
              <a:t>RotatE</a:t>
            </a:r>
            <a:endParaRPr lang="en-US" dirty="0"/>
          </a:p>
          <a:p>
            <a:pPr>
              <a:lnSpc>
                <a:spcPct val="120000"/>
              </a:lnSpc>
            </a:pPr>
            <a:r>
              <a:rPr lang="en-US" dirty="0"/>
              <a:t>Applications: search, recommendation, question &amp; answering</a:t>
            </a:r>
          </a:p>
        </p:txBody>
      </p:sp>
      <p:pic>
        <p:nvPicPr>
          <p:cNvPr id="4" name="Picture 3">
            <a:extLst>
              <a:ext uri="{FF2B5EF4-FFF2-40B4-BE49-F238E27FC236}">
                <a16:creationId xmlns:a16="http://schemas.microsoft.com/office/drawing/2014/main" id="{52FA75E9-E353-9140-843D-63E4C1CEB316}"/>
              </a:ext>
            </a:extLst>
          </p:cNvPr>
          <p:cNvPicPr>
            <a:picLocks noChangeAspect="1"/>
          </p:cNvPicPr>
          <p:nvPr/>
        </p:nvPicPr>
        <p:blipFill rotWithShape="1">
          <a:blip r:embed="rId2">
            <a:extLst>
              <a:ext uri="{28A0092B-C50C-407E-A947-70E740481C1C}">
                <a14:useLocalDpi xmlns:a14="http://schemas.microsoft.com/office/drawing/2010/main" val="0"/>
              </a:ext>
            </a:extLst>
          </a:blip>
          <a:srcRect l="7429" t="18011" r="5323" b="7775"/>
          <a:stretch/>
        </p:blipFill>
        <p:spPr>
          <a:xfrm>
            <a:off x="8011815" y="2518009"/>
            <a:ext cx="4007223" cy="2487705"/>
          </a:xfrm>
          <a:prstGeom prst="rect">
            <a:avLst/>
          </a:prstGeom>
          <a:ln w="88900" cap="sq" cmpd="thickThin">
            <a:noFill/>
            <a:prstDash val="solid"/>
            <a:miter lim="800000"/>
          </a:ln>
          <a:effectLst>
            <a:innerShdw blurRad="76200">
              <a:srgbClr val="000000"/>
            </a:innerShdw>
          </a:effectLst>
        </p:spPr>
      </p:pic>
      <p:pic>
        <p:nvPicPr>
          <p:cNvPr id="6" name="Picture 5" descr="A picture containing drawing&#10;&#10;Description automatically generated">
            <a:extLst>
              <a:ext uri="{FF2B5EF4-FFF2-40B4-BE49-F238E27FC236}">
                <a16:creationId xmlns:a16="http://schemas.microsoft.com/office/drawing/2014/main" id="{E325F8DF-2D42-C64B-BAF3-ACF4053EA27E}"/>
              </a:ext>
            </a:extLst>
          </p:cNvPr>
          <p:cNvPicPr>
            <a:picLocks noChangeAspect="1"/>
          </p:cNvPicPr>
          <p:nvPr/>
        </p:nvPicPr>
        <p:blipFill>
          <a:blip r:embed="rId3"/>
          <a:stretch>
            <a:fillRect/>
          </a:stretch>
        </p:blipFill>
        <p:spPr>
          <a:xfrm>
            <a:off x="8107438" y="180299"/>
            <a:ext cx="3911600" cy="1282700"/>
          </a:xfrm>
          <a:prstGeom prst="rect">
            <a:avLst/>
          </a:prstGeom>
        </p:spPr>
      </p:pic>
      <p:sp>
        <p:nvSpPr>
          <p:cNvPr id="7" name="Slide Number Placeholder 6">
            <a:extLst>
              <a:ext uri="{FF2B5EF4-FFF2-40B4-BE49-F238E27FC236}">
                <a16:creationId xmlns:a16="http://schemas.microsoft.com/office/drawing/2014/main" id="{FA22C07F-04EB-204D-AE84-DCDE9F0DEBEC}"/>
              </a:ext>
            </a:extLst>
          </p:cNvPr>
          <p:cNvSpPr>
            <a:spLocks noGrp="1"/>
          </p:cNvSpPr>
          <p:nvPr>
            <p:ph type="sldNum" sz="quarter" idx="12"/>
          </p:nvPr>
        </p:nvSpPr>
        <p:spPr/>
        <p:txBody>
          <a:bodyPr/>
          <a:lstStyle/>
          <a:p>
            <a:fld id="{1AEA841C-F492-214F-BE74-25F879D30845}" type="slidenum">
              <a:rPr lang="en-US" smtClean="0"/>
              <a:t>16</a:t>
            </a:fld>
            <a:endParaRPr lang="en-US"/>
          </a:p>
        </p:txBody>
      </p:sp>
      <p:sp>
        <p:nvSpPr>
          <p:cNvPr id="8" name="Rectangle 7">
            <a:extLst>
              <a:ext uri="{FF2B5EF4-FFF2-40B4-BE49-F238E27FC236}">
                <a16:creationId xmlns:a16="http://schemas.microsoft.com/office/drawing/2014/main" id="{61B3E14C-384F-9A43-8E32-06A686CAEC66}"/>
              </a:ext>
            </a:extLst>
          </p:cNvPr>
          <p:cNvSpPr/>
          <p:nvPr/>
        </p:nvSpPr>
        <p:spPr>
          <a:xfrm>
            <a:off x="0" y="32616"/>
            <a:ext cx="3546484" cy="369332"/>
          </a:xfrm>
          <a:prstGeom prst="rect">
            <a:avLst/>
          </a:prstGeom>
        </p:spPr>
        <p:txBody>
          <a:bodyPr wrap="none">
            <a:spAutoFit/>
          </a:bodyPr>
          <a:lstStyle/>
          <a:p>
            <a:r>
              <a:rPr lang="en-US" b="1" dirty="0">
                <a:solidFill>
                  <a:srgbClr val="C00000"/>
                </a:solidFill>
              </a:rPr>
              <a:t>https://</a:t>
            </a:r>
            <a:r>
              <a:rPr lang="en-US" b="1" dirty="0" err="1">
                <a:solidFill>
                  <a:srgbClr val="C00000"/>
                </a:solidFill>
              </a:rPr>
              <a:t>github.com</a:t>
            </a:r>
            <a:r>
              <a:rPr lang="en-US" b="1" dirty="0">
                <a:solidFill>
                  <a:srgbClr val="C00000"/>
                </a:solidFill>
              </a:rPr>
              <a:t>/</a:t>
            </a:r>
            <a:r>
              <a:rPr lang="en-US" b="1" dirty="0" err="1">
                <a:solidFill>
                  <a:srgbClr val="C00000"/>
                </a:solidFill>
              </a:rPr>
              <a:t>awslabs</a:t>
            </a:r>
            <a:r>
              <a:rPr lang="en-US" b="1" dirty="0">
                <a:solidFill>
                  <a:srgbClr val="C00000"/>
                </a:solidFill>
              </a:rPr>
              <a:t>/</a:t>
            </a:r>
            <a:r>
              <a:rPr lang="en-US" b="1" dirty="0" err="1">
                <a:solidFill>
                  <a:srgbClr val="C00000"/>
                </a:solidFill>
              </a:rPr>
              <a:t>dgl-ke</a:t>
            </a:r>
            <a:endParaRPr lang="en-US" b="1" dirty="0">
              <a:solidFill>
                <a:srgbClr val="C00000"/>
              </a:solidFill>
            </a:endParaRPr>
          </a:p>
        </p:txBody>
      </p:sp>
    </p:spTree>
    <p:extLst>
      <p:ext uri="{BB962C8B-B14F-4D97-AF65-F5344CB8AC3E}">
        <p14:creationId xmlns:p14="http://schemas.microsoft.com/office/powerpoint/2010/main" val="242899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E8FEF75-FDE7-F54D-B0A6-CC41383FDA76}"/>
              </a:ext>
            </a:extLst>
          </p:cNvPr>
          <p:cNvGrpSpPr/>
          <p:nvPr/>
        </p:nvGrpSpPr>
        <p:grpSpPr>
          <a:xfrm>
            <a:off x="8758644" y="458423"/>
            <a:ext cx="3064558" cy="3835231"/>
            <a:chOff x="8758644" y="458423"/>
            <a:chExt cx="3064558" cy="3835231"/>
          </a:xfrm>
        </p:grpSpPr>
        <p:pic>
          <p:nvPicPr>
            <p:cNvPr id="13" name="图片 12" descr="图片包含 游戏机&#10;&#10;描述已自动生成">
              <a:extLst>
                <a:ext uri="{FF2B5EF4-FFF2-40B4-BE49-F238E27FC236}">
                  <a16:creationId xmlns:a16="http://schemas.microsoft.com/office/drawing/2014/main" id="{04A38970-F82C-5C45-978E-C8CA5DE57335}"/>
                </a:ext>
              </a:extLst>
            </p:cNvPr>
            <p:cNvPicPr>
              <a:picLocks noChangeAspect="1"/>
            </p:cNvPicPr>
            <p:nvPr/>
          </p:nvPicPr>
          <p:blipFill>
            <a:blip r:embed="rId2"/>
            <a:stretch>
              <a:fillRect/>
            </a:stretch>
          </p:blipFill>
          <p:spPr>
            <a:xfrm>
              <a:off x="8758644" y="458423"/>
              <a:ext cx="3064558" cy="3835231"/>
            </a:xfrm>
            <a:prstGeom prst="rect">
              <a:avLst/>
            </a:prstGeom>
            <a:ln>
              <a:solidFill>
                <a:schemeClr val="tx1"/>
              </a:solidFill>
            </a:ln>
          </p:spPr>
        </p:pic>
        <p:sp>
          <p:nvSpPr>
            <p:cNvPr id="15" name="文本框 14">
              <a:extLst>
                <a:ext uri="{FF2B5EF4-FFF2-40B4-BE49-F238E27FC236}">
                  <a16:creationId xmlns:a16="http://schemas.microsoft.com/office/drawing/2014/main" id="{D70BAE2F-3C27-6A48-877A-D364B82B0344}"/>
                </a:ext>
              </a:extLst>
            </p:cNvPr>
            <p:cNvSpPr txBox="1"/>
            <p:nvPr/>
          </p:nvSpPr>
          <p:spPr>
            <a:xfrm>
              <a:off x="10529887" y="512217"/>
              <a:ext cx="1264739" cy="1200329"/>
            </a:xfrm>
            <a:prstGeom prst="rect">
              <a:avLst/>
            </a:prstGeom>
            <a:noFill/>
          </p:spPr>
          <p:txBody>
            <a:bodyPr wrap="square" rtlCol="0">
              <a:spAutoFit/>
            </a:bodyPr>
            <a:lstStyle/>
            <a:p>
              <a:pPr algn="r"/>
              <a:r>
                <a:rPr kumimoji="1" lang="en-US" altLang="zh-CN" dirty="0">
                  <a:solidFill>
                    <a:srgbClr val="FF0000"/>
                  </a:solidFill>
                </a:rPr>
                <a:t>Pre-trained</a:t>
              </a:r>
              <a:r>
                <a:rPr kumimoji="1" lang="zh-CN" altLang="en-US" dirty="0">
                  <a:solidFill>
                    <a:srgbClr val="FF0000"/>
                  </a:solidFill>
                </a:rPr>
                <a:t> </a:t>
              </a:r>
              <a:r>
                <a:rPr kumimoji="1" lang="en-US" altLang="zh-CN" dirty="0">
                  <a:solidFill>
                    <a:srgbClr val="FF0000"/>
                  </a:solidFill>
                </a:rPr>
                <a:t>molecule</a:t>
              </a:r>
              <a:r>
                <a:rPr kumimoji="1" lang="zh-CN" altLang="en-US" dirty="0">
                  <a:solidFill>
                    <a:srgbClr val="FF0000"/>
                  </a:solidFill>
                </a:rPr>
                <a:t> </a:t>
              </a:r>
              <a:r>
                <a:rPr kumimoji="1" lang="en-US" altLang="zh-CN" dirty="0">
                  <a:solidFill>
                    <a:srgbClr val="FF0000"/>
                  </a:solidFill>
                </a:rPr>
                <a:t>generation models</a:t>
              </a:r>
              <a:endParaRPr kumimoji="1" lang="zh-CN" altLang="en-US" dirty="0">
                <a:solidFill>
                  <a:srgbClr val="FF0000"/>
                </a:solidFill>
              </a:endParaRPr>
            </a:p>
          </p:txBody>
        </p:sp>
      </p:grpSp>
      <p:sp>
        <p:nvSpPr>
          <p:cNvPr id="2" name="Title 1">
            <a:extLst>
              <a:ext uri="{FF2B5EF4-FFF2-40B4-BE49-F238E27FC236}">
                <a16:creationId xmlns:a16="http://schemas.microsoft.com/office/drawing/2014/main" id="{839AF12F-4019-6C4E-9452-63874156708F}"/>
              </a:ext>
            </a:extLst>
          </p:cNvPr>
          <p:cNvSpPr>
            <a:spLocks noGrp="1"/>
          </p:cNvSpPr>
          <p:nvPr>
            <p:ph type="title"/>
          </p:nvPr>
        </p:nvSpPr>
        <p:spPr/>
        <p:txBody>
          <a:bodyPr/>
          <a:lstStyle/>
          <a:p>
            <a:r>
              <a:rPr lang="en-US" dirty="0"/>
              <a:t>DGL Package: DGL-</a:t>
            </a:r>
            <a:r>
              <a:rPr lang="en-US" dirty="0" err="1"/>
              <a:t>LifeSci</a:t>
            </a:r>
            <a:endParaRPr lang="en-US" dirty="0"/>
          </a:p>
        </p:txBody>
      </p:sp>
      <p:sp>
        <p:nvSpPr>
          <p:cNvPr id="3" name="Content Placeholder 2">
            <a:extLst>
              <a:ext uri="{FF2B5EF4-FFF2-40B4-BE49-F238E27FC236}">
                <a16:creationId xmlns:a16="http://schemas.microsoft.com/office/drawing/2014/main" id="{F85AACE2-70E7-B64D-9E93-45B38A2C8B66}"/>
              </a:ext>
            </a:extLst>
          </p:cNvPr>
          <p:cNvSpPr>
            <a:spLocks noGrp="1"/>
          </p:cNvSpPr>
          <p:nvPr>
            <p:ph idx="1"/>
          </p:nvPr>
        </p:nvSpPr>
        <p:spPr>
          <a:xfrm>
            <a:off x="933887" y="1635530"/>
            <a:ext cx="6172200" cy="4351338"/>
          </a:xfrm>
        </p:spPr>
        <p:txBody>
          <a:bodyPr>
            <a:normAutofit fontScale="85000" lnSpcReduction="20000"/>
          </a:bodyPr>
          <a:lstStyle/>
          <a:p>
            <a:pPr>
              <a:lnSpc>
                <a:spcPct val="150000"/>
              </a:lnSpc>
            </a:pPr>
            <a:r>
              <a:rPr lang="en-US" dirty="0"/>
              <a:t>Utilities for data processing</a:t>
            </a:r>
          </a:p>
          <a:p>
            <a:pPr>
              <a:lnSpc>
                <a:spcPct val="150000"/>
              </a:lnSpc>
            </a:pPr>
            <a:r>
              <a:rPr lang="en-US" dirty="0"/>
              <a:t>Models for molecular property prediction, molecule generation, reaction prediction</a:t>
            </a:r>
          </a:p>
          <a:p>
            <a:pPr lvl="1">
              <a:lnSpc>
                <a:spcPct val="150000"/>
              </a:lnSpc>
            </a:pPr>
            <a:r>
              <a:rPr lang="en-US" dirty="0"/>
              <a:t>Graph Conv, GAT, MPNN, AttentiveFP, SchNet, MGCN, ACNN, DGMG, JTNN, WLN, etc.</a:t>
            </a:r>
          </a:p>
          <a:p>
            <a:pPr>
              <a:lnSpc>
                <a:spcPct val="150000"/>
              </a:lnSpc>
            </a:pPr>
            <a:r>
              <a:rPr lang="en-US" dirty="0"/>
              <a:t>Pre-trained models</a:t>
            </a:r>
          </a:p>
          <a:p>
            <a:pPr>
              <a:lnSpc>
                <a:spcPct val="150000"/>
              </a:lnSpc>
            </a:pPr>
            <a:r>
              <a:rPr lang="en-US" dirty="0"/>
              <a:t>Efficient implementations</a:t>
            </a:r>
          </a:p>
          <a:p>
            <a:pPr>
              <a:lnSpc>
                <a:spcPct val="150000"/>
              </a:lnSpc>
            </a:pPr>
            <a:r>
              <a:rPr lang="en-US" dirty="0"/>
              <a:t>Training scripts</a:t>
            </a:r>
          </a:p>
        </p:txBody>
      </p:sp>
      <p:grpSp>
        <p:nvGrpSpPr>
          <p:cNvPr id="7" name="Group 6">
            <a:extLst>
              <a:ext uri="{FF2B5EF4-FFF2-40B4-BE49-F238E27FC236}">
                <a16:creationId xmlns:a16="http://schemas.microsoft.com/office/drawing/2014/main" id="{3F0C8F89-95BD-7642-A544-E6C44A202DA4}"/>
              </a:ext>
            </a:extLst>
          </p:cNvPr>
          <p:cNvGrpSpPr/>
          <p:nvPr/>
        </p:nvGrpSpPr>
        <p:grpSpPr>
          <a:xfrm>
            <a:off x="6987024" y="5059600"/>
            <a:ext cx="5085913" cy="1556644"/>
            <a:chOff x="6987024" y="5059600"/>
            <a:chExt cx="5085913" cy="1556644"/>
          </a:xfrm>
        </p:grpSpPr>
        <p:pic>
          <p:nvPicPr>
            <p:cNvPr id="5" name="Picture 4" descr="A screenshot of a cell phone&#10;&#10;Description automatically generated">
              <a:extLst>
                <a:ext uri="{FF2B5EF4-FFF2-40B4-BE49-F238E27FC236}">
                  <a16:creationId xmlns:a16="http://schemas.microsoft.com/office/drawing/2014/main" id="{B7B4F4D6-BACA-D44A-B96B-DBAC9AE3574A}"/>
                </a:ext>
              </a:extLst>
            </p:cNvPr>
            <p:cNvPicPr>
              <a:picLocks noChangeAspect="1"/>
            </p:cNvPicPr>
            <p:nvPr/>
          </p:nvPicPr>
          <p:blipFill>
            <a:blip r:embed="rId3"/>
            <a:stretch>
              <a:fillRect/>
            </a:stretch>
          </p:blipFill>
          <p:spPr>
            <a:xfrm>
              <a:off x="6987024" y="5357492"/>
              <a:ext cx="5085913" cy="1258752"/>
            </a:xfrm>
            <a:prstGeom prst="rect">
              <a:avLst/>
            </a:prstGeom>
          </p:spPr>
        </p:pic>
        <p:sp>
          <p:nvSpPr>
            <p:cNvPr id="8" name="文本框 14">
              <a:extLst>
                <a:ext uri="{FF2B5EF4-FFF2-40B4-BE49-F238E27FC236}">
                  <a16:creationId xmlns:a16="http://schemas.microsoft.com/office/drawing/2014/main" id="{8E146783-4F80-8242-A6DB-5292E8B96560}"/>
                </a:ext>
              </a:extLst>
            </p:cNvPr>
            <p:cNvSpPr txBox="1"/>
            <p:nvPr/>
          </p:nvSpPr>
          <p:spPr>
            <a:xfrm>
              <a:off x="9458325" y="5059600"/>
              <a:ext cx="2614612" cy="369332"/>
            </a:xfrm>
            <a:prstGeom prst="rect">
              <a:avLst/>
            </a:prstGeom>
            <a:noFill/>
          </p:spPr>
          <p:txBody>
            <a:bodyPr wrap="square" rtlCol="0">
              <a:spAutoFit/>
            </a:bodyPr>
            <a:lstStyle/>
            <a:p>
              <a:pPr algn="r"/>
              <a:r>
                <a:rPr kumimoji="1" lang="en-US" altLang="zh-CN" dirty="0">
                  <a:solidFill>
                    <a:srgbClr val="FF0000"/>
                  </a:solidFill>
                </a:rPr>
                <a:t>Efficient implementations</a:t>
              </a:r>
              <a:endParaRPr kumimoji="1" lang="zh-CN" altLang="en-US" dirty="0">
                <a:solidFill>
                  <a:srgbClr val="FF0000"/>
                </a:solidFill>
              </a:endParaRPr>
            </a:p>
          </p:txBody>
        </p:sp>
      </p:grpSp>
      <p:sp>
        <p:nvSpPr>
          <p:cNvPr id="4" name="Slide Number Placeholder 3">
            <a:extLst>
              <a:ext uri="{FF2B5EF4-FFF2-40B4-BE49-F238E27FC236}">
                <a16:creationId xmlns:a16="http://schemas.microsoft.com/office/drawing/2014/main" id="{59B8EC48-3902-4D45-9D6F-8454970B09BC}"/>
              </a:ext>
            </a:extLst>
          </p:cNvPr>
          <p:cNvSpPr>
            <a:spLocks noGrp="1"/>
          </p:cNvSpPr>
          <p:nvPr>
            <p:ph type="sldNum" sz="quarter" idx="12"/>
          </p:nvPr>
        </p:nvSpPr>
        <p:spPr/>
        <p:txBody>
          <a:bodyPr/>
          <a:lstStyle/>
          <a:p>
            <a:fld id="{1AEA841C-F492-214F-BE74-25F879D30845}" type="slidenum">
              <a:rPr lang="en-US" smtClean="0"/>
              <a:t>17</a:t>
            </a:fld>
            <a:endParaRPr lang="en-US"/>
          </a:p>
        </p:txBody>
      </p:sp>
      <p:sp>
        <p:nvSpPr>
          <p:cNvPr id="9" name="Rectangle 8">
            <a:extLst>
              <a:ext uri="{FF2B5EF4-FFF2-40B4-BE49-F238E27FC236}">
                <a16:creationId xmlns:a16="http://schemas.microsoft.com/office/drawing/2014/main" id="{7FD65593-9306-5C48-8061-417968D1337E}"/>
              </a:ext>
            </a:extLst>
          </p:cNvPr>
          <p:cNvSpPr/>
          <p:nvPr/>
        </p:nvSpPr>
        <p:spPr>
          <a:xfrm>
            <a:off x="0" y="22005"/>
            <a:ext cx="3867725" cy="369332"/>
          </a:xfrm>
          <a:prstGeom prst="rect">
            <a:avLst/>
          </a:prstGeom>
        </p:spPr>
        <p:txBody>
          <a:bodyPr wrap="none">
            <a:spAutoFit/>
          </a:bodyPr>
          <a:lstStyle/>
          <a:p>
            <a:r>
              <a:rPr lang="en-US" b="1" dirty="0">
                <a:solidFill>
                  <a:srgbClr val="C00000"/>
                </a:solidFill>
              </a:rPr>
              <a:t>https://</a:t>
            </a:r>
            <a:r>
              <a:rPr lang="en-US" b="1" dirty="0" err="1">
                <a:solidFill>
                  <a:srgbClr val="C00000"/>
                </a:solidFill>
              </a:rPr>
              <a:t>github.com</a:t>
            </a:r>
            <a:r>
              <a:rPr lang="en-US" b="1" dirty="0">
                <a:solidFill>
                  <a:srgbClr val="C00000"/>
                </a:solidFill>
              </a:rPr>
              <a:t>/</a:t>
            </a:r>
            <a:r>
              <a:rPr lang="en-US" b="1" dirty="0" err="1">
                <a:solidFill>
                  <a:srgbClr val="C00000"/>
                </a:solidFill>
              </a:rPr>
              <a:t>awslabs</a:t>
            </a:r>
            <a:r>
              <a:rPr lang="en-US" b="1" dirty="0">
                <a:solidFill>
                  <a:srgbClr val="C00000"/>
                </a:solidFill>
              </a:rPr>
              <a:t>/</a:t>
            </a:r>
            <a:r>
              <a:rPr lang="en-US" b="1" dirty="0" err="1">
                <a:solidFill>
                  <a:srgbClr val="C00000"/>
                </a:solidFill>
              </a:rPr>
              <a:t>dgl-lifesci</a:t>
            </a:r>
            <a:endParaRPr lang="en-US" b="1" dirty="0">
              <a:solidFill>
                <a:srgbClr val="C00000"/>
              </a:solidFill>
            </a:endParaRPr>
          </a:p>
        </p:txBody>
      </p:sp>
    </p:spTree>
    <p:extLst>
      <p:ext uri="{BB962C8B-B14F-4D97-AF65-F5344CB8AC3E}">
        <p14:creationId xmlns:p14="http://schemas.microsoft.com/office/powerpoint/2010/main" val="290378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the source of innovation</a:t>
            </a:r>
          </a:p>
        </p:txBody>
      </p:sp>
      <p:graphicFrame>
        <p:nvGraphicFramePr>
          <p:cNvPr id="8" name="Table 7"/>
          <p:cNvGraphicFramePr>
            <a:graphicFrameLocks noGrp="1"/>
          </p:cNvGraphicFramePr>
          <p:nvPr>
            <p:extLst>
              <p:ext uri="{D42A27DB-BD31-4B8C-83A1-F6EECF244321}">
                <p14:modId xmlns:p14="http://schemas.microsoft.com/office/powerpoint/2010/main" val="1910846373"/>
              </p:ext>
            </p:extLst>
          </p:nvPr>
        </p:nvGraphicFramePr>
        <p:xfrm>
          <a:off x="1320800" y="5011026"/>
          <a:ext cx="9797914" cy="1737360"/>
        </p:xfrm>
        <a:graphic>
          <a:graphicData uri="http://schemas.openxmlformats.org/drawingml/2006/table">
            <a:tbl>
              <a:tblPr firstRow="1" bandRow="1">
                <a:tableStyleId>{5C22544A-7EE6-4342-B048-85BDC9FD1C3A}</a:tableStyleId>
              </a:tblPr>
              <a:tblGrid>
                <a:gridCol w="4898957">
                  <a:extLst>
                    <a:ext uri="{9D8B030D-6E8A-4147-A177-3AD203B41FA5}">
                      <a16:colId xmlns:a16="http://schemas.microsoft.com/office/drawing/2014/main" val="20000"/>
                    </a:ext>
                  </a:extLst>
                </a:gridCol>
                <a:gridCol w="4898957">
                  <a:extLst>
                    <a:ext uri="{9D8B030D-6E8A-4147-A177-3AD203B41FA5}">
                      <a16:colId xmlns:a16="http://schemas.microsoft.com/office/drawing/2014/main" val="20001"/>
                    </a:ext>
                  </a:extLst>
                </a:gridCol>
              </a:tblGrid>
              <a:tr h="370840">
                <a:tc>
                  <a:txBody>
                    <a:bodyPr/>
                    <a:lstStyle/>
                    <a:p>
                      <a:r>
                        <a:rPr lang="en-US" sz="1800" b="0" u="none" strike="noStrike" kern="1200" dirty="0">
                          <a:solidFill>
                            <a:schemeClr val="tx1"/>
                          </a:solidFill>
                          <a:effectLst/>
                          <a:latin typeface="+mn-lt"/>
                          <a:ea typeface="+mn-ea"/>
                          <a:cs typeface="+mn-cs"/>
                        </a:rPr>
                        <a:t>6500</a:t>
                      </a:r>
                      <a:r>
                        <a:rPr lang="en-US" sz="1800" b="0" kern="1200" dirty="0">
                          <a:solidFill>
                            <a:schemeClr val="tx1"/>
                          </a:solidFill>
                          <a:effectLst/>
                          <a:latin typeface="+mn-lt"/>
                          <a:ea typeface="+mn-ea"/>
                          <a:cs typeface="+mn-cs"/>
                        </a:rPr>
                        <a:t> </a:t>
                      </a:r>
                      <a:r>
                        <a:rPr lang="en-US" sz="1800" b="0" kern="1200" dirty="0" err="1">
                          <a:solidFill>
                            <a:schemeClr val="tx1"/>
                          </a:solidFill>
                          <a:effectLst/>
                          <a:latin typeface="+mn-lt"/>
                          <a:ea typeface="+mn-ea"/>
                          <a:cs typeface="+mn-cs"/>
                        </a:rPr>
                        <a:t>github</a:t>
                      </a:r>
                      <a:r>
                        <a:rPr lang="en-US" sz="1800" b="0" kern="1200" dirty="0">
                          <a:solidFill>
                            <a:schemeClr val="tx1"/>
                          </a:solidFill>
                          <a:effectLst/>
                          <a:latin typeface="+mn-lt"/>
                          <a:ea typeface="+mn-ea"/>
                          <a:cs typeface="+mn-cs"/>
                        </a:rPr>
                        <a:t> stars</a:t>
                      </a:r>
                    </a:p>
                    <a:p>
                      <a:r>
                        <a:rPr lang="en-US" altLang="zh-CN" sz="1800" b="0" kern="1200" dirty="0">
                          <a:solidFill>
                            <a:schemeClr val="tx1"/>
                          </a:solidFill>
                          <a:effectLst/>
                          <a:latin typeface="+mn-lt"/>
                          <a:ea typeface="+mn-ea"/>
                          <a:cs typeface="+mn-cs"/>
                        </a:rPr>
                        <a:t>1770k downloads for all versions on Pip</a:t>
                      </a:r>
                    </a:p>
                    <a:p>
                      <a:r>
                        <a:rPr lang="en-US" sz="1800" b="0" kern="1200" dirty="0">
                          <a:solidFill>
                            <a:schemeClr val="tx1"/>
                          </a:solidFill>
                          <a:effectLst/>
                          <a:latin typeface="+mn-lt"/>
                          <a:ea typeface="+mn-ea"/>
                          <a:cs typeface="+mn-cs"/>
                        </a:rPr>
                        <a:t>13K downloads for all version on </a:t>
                      </a:r>
                      <a:r>
                        <a:rPr lang="en-US" sz="1800" b="0" kern="1200" dirty="0" err="1">
                          <a:solidFill>
                            <a:schemeClr val="tx1"/>
                          </a:solidFill>
                          <a:effectLst/>
                          <a:latin typeface="+mn-lt"/>
                          <a:ea typeface="+mn-ea"/>
                          <a:cs typeface="+mn-cs"/>
                        </a:rPr>
                        <a:t>Conda</a:t>
                      </a:r>
                      <a:endParaRPr lang="en-US" sz="1800" b="0" kern="1200" dirty="0">
                        <a:solidFill>
                          <a:schemeClr val="tx1"/>
                        </a:solidFill>
                        <a:effectLst/>
                        <a:latin typeface="+mn-lt"/>
                        <a:ea typeface="+mn-ea"/>
                        <a:cs typeface="+mn-cs"/>
                      </a:endParaRPr>
                    </a:p>
                    <a:p>
                      <a:r>
                        <a:rPr lang="en-US" sz="1800" b="0" kern="1200" dirty="0">
                          <a:solidFill>
                            <a:schemeClr val="tx1"/>
                          </a:solidFill>
                          <a:effectLst/>
                          <a:latin typeface="+mn-lt"/>
                          <a:ea typeface="+mn-ea"/>
                          <a:cs typeface="+mn-cs"/>
                        </a:rPr>
                        <a:t>6.4K anaconda downloads of 0.4+</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b="0" kern="1200" dirty="0">
                          <a:solidFill>
                            <a:schemeClr val="tx1"/>
                          </a:solidFill>
                          <a:effectLst/>
                          <a:latin typeface="+mn-lt"/>
                          <a:ea typeface="+mn-ea"/>
                          <a:cs typeface="+mn-cs"/>
                        </a:rPr>
                        <a:t>65 model examples, 31 NN modules (including </a:t>
                      </a:r>
                      <a:r>
                        <a:rPr lang="en-US" sz="1800" b="0" strike="noStrike" kern="1200" dirty="0">
                          <a:solidFill>
                            <a:schemeClr val="tx1"/>
                          </a:solidFill>
                          <a:effectLst/>
                          <a:latin typeface="+mn-lt"/>
                          <a:ea typeface="+mn-ea"/>
                          <a:cs typeface="+mn-cs"/>
                        </a:rPr>
                        <a:t>20</a:t>
                      </a:r>
                      <a:r>
                        <a:rPr lang="en-US" sz="1800" b="0" kern="1200" dirty="0">
                          <a:solidFill>
                            <a:schemeClr val="tx1"/>
                          </a:solidFill>
                          <a:effectLst/>
                          <a:latin typeface="+mn-lt"/>
                          <a:ea typeface="+mn-ea"/>
                          <a:cs typeface="+mn-cs"/>
                        </a:rPr>
                        <a:t> GNN convolution modules)</a:t>
                      </a:r>
                    </a:p>
                    <a:p>
                      <a:r>
                        <a:rPr lang="en-US" sz="1800" b="0" kern="1200" dirty="0">
                          <a:solidFill>
                            <a:schemeClr val="tx1"/>
                          </a:solidFill>
                          <a:effectLst/>
                          <a:latin typeface="+mn-lt"/>
                          <a:ea typeface="+mn-ea"/>
                          <a:cs typeface="+mn-cs"/>
                        </a:rPr>
                        <a:t>10 pretrained models for chemistry</a:t>
                      </a:r>
                    </a:p>
                    <a:p>
                      <a:r>
                        <a:rPr lang="en-US" sz="1800" b="0" kern="1200" dirty="0">
                          <a:solidFill>
                            <a:schemeClr val="tx1"/>
                          </a:solidFill>
                          <a:effectLst/>
                          <a:latin typeface="+mn-lt"/>
                          <a:ea typeface="+mn-ea"/>
                          <a:cs typeface="+mn-cs"/>
                        </a:rPr>
                        <a:t>GCN, generative, KG, …</a:t>
                      </a:r>
                    </a:p>
                    <a:p>
                      <a:r>
                        <a:rPr lang="en-US" altLang="zh-CN" sz="1800" b="0" kern="1200" dirty="0">
                          <a:solidFill>
                            <a:schemeClr val="tx1"/>
                          </a:solidFill>
                          <a:effectLst/>
                          <a:latin typeface="+mn-lt"/>
                          <a:ea typeface="+mn-ea"/>
                          <a:cs typeface="+mn-cs"/>
                        </a:rPr>
                        <a:t>97</a:t>
                      </a:r>
                      <a:r>
                        <a:rPr lang="en-US" sz="1800" b="0" kern="1200" dirty="0">
                          <a:solidFill>
                            <a:schemeClr val="tx1"/>
                          </a:solidFill>
                          <a:effectLst/>
                          <a:latin typeface="+mn-lt"/>
                          <a:ea typeface="+mn-ea"/>
                          <a:cs typeface="+mn-cs"/>
                        </a:rPr>
                        <a:t> contributors, 10 core developers</a:t>
                      </a:r>
                      <a:endParaRPr lang="en-US" b="0" dirty="0">
                        <a:solidFill>
                          <a:schemeClr val="tx1"/>
                        </a:solidFill>
                      </a:endParaRPr>
                    </a:p>
                    <a:p>
                      <a:endParaRPr lang="en-US" dirty="0">
                        <a:solidFill>
                          <a:schemeClr val="tx1"/>
                        </a:solidFill>
                      </a:endParaRPr>
                    </a:p>
                  </a:txBody>
                  <a:tcPr>
                    <a:noFill/>
                  </a:tcPr>
                </a:tc>
                <a:extLst>
                  <a:ext uri="{0D108BD9-81ED-4DB2-BD59-A6C34878D82A}">
                    <a16:rowId xmlns:a16="http://schemas.microsoft.com/office/drawing/2014/main" val="10000"/>
                  </a:ext>
                </a:extLst>
              </a:tr>
            </a:tbl>
          </a:graphicData>
        </a:graphic>
      </p:graphicFrame>
      <p:pic>
        <p:nvPicPr>
          <p:cNvPr id="5" name="图片 4"/>
          <p:cNvPicPr>
            <a:picLocks noChangeAspect="1"/>
          </p:cNvPicPr>
          <p:nvPr/>
        </p:nvPicPr>
        <p:blipFill>
          <a:blip r:embed="rId3"/>
          <a:stretch>
            <a:fillRect/>
          </a:stretch>
        </p:blipFill>
        <p:spPr>
          <a:xfrm>
            <a:off x="6512341" y="1506952"/>
            <a:ext cx="4841459" cy="3547208"/>
          </a:xfrm>
          <a:prstGeom prst="rect">
            <a:avLst/>
          </a:prstGeom>
        </p:spPr>
      </p:pic>
      <p:pic>
        <p:nvPicPr>
          <p:cNvPr id="9" name="图片 8"/>
          <p:cNvPicPr>
            <a:picLocks noChangeAspect="1"/>
          </p:cNvPicPr>
          <p:nvPr/>
        </p:nvPicPr>
        <p:blipFill>
          <a:blip r:embed="rId4"/>
          <a:stretch>
            <a:fillRect/>
          </a:stretch>
        </p:blipFill>
        <p:spPr>
          <a:xfrm>
            <a:off x="1320800" y="1997633"/>
            <a:ext cx="4572000" cy="2761110"/>
          </a:xfrm>
          <a:prstGeom prst="rect">
            <a:avLst/>
          </a:prstGeom>
        </p:spPr>
      </p:pic>
      <p:pic>
        <p:nvPicPr>
          <p:cNvPr id="4" name="Picture 3"/>
          <p:cNvPicPr>
            <a:picLocks noChangeAspect="1"/>
          </p:cNvPicPr>
          <p:nvPr/>
        </p:nvPicPr>
        <p:blipFill>
          <a:blip r:embed="rId5"/>
          <a:stretch>
            <a:fillRect/>
          </a:stretch>
        </p:blipFill>
        <p:spPr>
          <a:xfrm>
            <a:off x="905342" y="1401567"/>
            <a:ext cx="4894577" cy="541403"/>
          </a:xfrm>
          <a:prstGeom prst="rect">
            <a:avLst/>
          </a:prstGeom>
        </p:spPr>
      </p:pic>
      <p:sp>
        <p:nvSpPr>
          <p:cNvPr id="3" name="Slide Number Placeholder 2">
            <a:extLst>
              <a:ext uri="{FF2B5EF4-FFF2-40B4-BE49-F238E27FC236}">
                <a16:creationId xmlns:a16="http://schemas.microsoft.com/office/drawing/2014/main" id="{F5AF9008-4D0D-444F-A75D-D56C42A58D0E}"/>
              </a:ext>
            </a:extLst>
          </p:cNvPr>
          <p:cNvSpPr>
            <a:spLocks noGrp="1"/>
          </p:cNvSpPr>
          <p:nvPr>
            <p:ph type="sldNum" sz="quarter" idx="12"/>
          </p:nvPr>
        </p:nvSpPr>
        <p:spPr/>
        <p:txBody>
          <a:bodyPr/>
          <a:lstStyle/>
          <a:p>
            <a:fld id="{1AEA841C-F492-214F-BE74-25F879D30845}" type="slidenum">
              <a:rPr lang="en-US" smtClean="0"/>
              <a:t>18</a:t>
            </a:fld>
            <a:endParaRPr lang="en-US"/>
          </a:p>
        </p:txBody>
      </p:sp>
    </p:spTree>
    <p:extLst>
      <p:ext uri="{BB962C8B-B14F-4D97-AF65-F5344CB8AC3E}">
        <p14:creationId xmlns:p14="http://schemas.microsoft.com/office/powerpoint/2010/main" val="2161073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510F-FCCB-2445-9CE8-D610D5BC467D}"/>
              </a:ext>
            </a:extLst>
          </p:cNvPr>
          <p:cNvSpPr>
            <a:spLocks noGrp="1"/>
          </p:cNvSpPr>
          <p:nvPr>
            <p:ph type="title"/>
          </p:nvPr>
        </p:nvSpPr>
        <p:spPr/>
        <p:txBody>
          <a:bodyPr/>
          <a:lstStyle/>
          <a:p>
            <a:r>
              <a:rPr lang="en-US" dirty="0"/>
              <a:t>DGL: design &amp; API</a:t>
            </a:r>
          </a:p>
        </p:txBody>
      </p:sp>
      <p:sp>
        <p:nvSpPr>
          <p:cNvPr id="5" name="Text Placeholder 4">
            <a:extLst>
              <a:ext uri="{FF2B5EF4-FFF2-40B4-BE49-F238E27FC236}">
                <a16:creationId xmlns:a16="http://schemas.microsoft.com/office/drawing/2014/main" id="{1AF30CF3-8C93-AD41-A2DF-DE842ADCE393}"/>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D4F111BF-0FF8-964E-AFD1-073D64724333}"/>
              </a:ext>
            </a:extLst>
          </p:cNvPr>
          <p:cNvSpPr>
            <a:spLocks noGrp="1"/>
          </p:cNvSpPr>
          <p:nvPr>
            <p:ph type="sldNum" sz="quarter" idx="12"/>
          </p:nvPr>
        </p:nvSpPr>
        <p:spPr/>
        <p:txBody>
          <a:bodyPr/>
          <a:lstStyle/>
          <a:p>
            <a:fld id="{1AEA841C-F492-214F-BE74-25F879D30845}" type="slidenum">
              <a:rPr lang="en-US" smtClean="0"/>
              <a:pPr/>
              <a:t>19</a:t>
            </a:fld>
            <a:endParaRPr lang="en-US"/>
          </a:p>
        </p:txBody>
      </p:sp>
    </p:spTree>
    <p:extLst>
      <p:ext uri="{BB962C8B-B14F-4D97-AF65-F5344CB8AC3E}">
        <p14:creationId xmlns:p14="http://schemas.microsoft.com/office/powerpoint/2010/main" val="418333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29B72-18CC-9648-AC87-0A966689790D}"/>
              </a:ext>
            </a:extLst>
          </p:cNvPr>
          <p:cNvSpPr>
            <a:spLocks noGrp="1"/>
          </p:cNvSpPr>
          <p:nvPr>
            <p:ph type="title"/>
          </p:nvPr>
        </p:nvSpPr>
        <p:spPr/>
        <p:txBody>
          <a:bodyPr/>
          <a:lstStyle/>
          <a:p>
            <a:r>
              <a:rPr lang="en-US" dirty="0"/>
              <a:t>Task #1: Join DGL’s Slack workspace</a:t>
            </a:r>
          </a:p>
        </p:txBody>
      </p:sp>
      <p:sp>
        <p:nvSpPr>
          <p:cNvPr id="9" name="Content Placeholder 8">
            <a:extLst>
              <a:ext uri="{FF2B5EF4-FFF2-40B4-BE49-F238E27FC236}">
                <a16:creationId xmlns:a16="http://schemas.microsoft.com/office/drawing/2014/main" id="{A81CB18E-9390-CB4C-96DD-3C1CF75EE0F2}"/>
              </a:ext>
            </a:extLst>
          </p:cNvPr>
          <p:cNvSpPr>
            <a:spLocks noGrp="1"/>
          </p:cNvSpPr>
          <p:nvPr>
            <p:ph idx="1"/>
          </p:nvPr>
        </p:nvSpPr>
        <p:spPr/>
        <p:txBody>
          <a:bodyPr/>
          <a:lstStyle/>
          <a:p>
            <a:r>
              <a:rPr lang="en-US" dirty="0"/>
              <a:t>Use this QR code to join:</a:t>
            </a:r>
          </a:p>
          <a:p>
            <a:endParaRPr lang="en-US" dirty="0"/>
          </a:p>
          <a:p>
            <a:endParaRPr lang="en-US" dirty="0"/>
          </a:p>
          <a:p>
            <a:endParaRPr lang="en-US" dirty="0"/>
          </a:p>
          <a:p>
            <a:r>
              <a:rPr lang="en-US" dirty="0"/>
              <a:t>Join the winter school’s channel</a:t>
            </a:r>
            <a:br>
              <a:rPr lang="en-US" dirty="0"/>
            </a:br>
            <a:r>
              <a:rPr lang="en-US" dirty="0"/>
              <a:t>using this QR code:</a:t>
            </a:r>
            <a:br>
              <a:rPr lang="en-US" dirty="0"/>
            </a:br>
            <a:br>
              <a:rPr lang="en-US" dirty="0"/>
            </a:br>
            <a:r>
              <a:rPr lang="en-US" dirty="0"/>
              <a:t>	#</a:t>
            </a:r>
            <a:r>
              <a:rPr lang="en-US" dirty="0" err="1"/>
              <a:t>jhu</a:t>
            </a:r>
            <a:r>
              <a:rPr lang="en-US" dirty="0"/>
              <a:t>-winter-school</a:t>
            </a:r>
          </a:p>
        </p:txBody>
      </p:sp>
      <p:pic>
        <p:nvPicPr>
          <p:cNvPr id="7" name="Picture 6" descr="Qr code&#10;&#10;Description automatically generated">
            <a:extLst>
              <a:ext uri="{FF2B5EF4-FFF2-40B4-BE49-F238E27FC236}">
                <a16:creationId xmlns:a16="http://schemas.microsoft.com/office/drawing/2014/main" id="{26DCE188-ADCA-684B-B09C-1EB090F2D3E5}"/>
              </a:ext>
            </a:extLst>
          </p:cNvPr>
          <p:cNvPicPr>
            <a:picLocks noChangeAspect="1"/>
          </p:cNvPicPr>
          <p:nvPr/>
        </p:nvPicPr>
        <p:blipFill>
          <a:blip r:embed="rId2"/>
          <a:stretch>
            <a:fillRect/>
          </a:stretch>
        </p:blipFill>
        <p:spPr>
          <a:xfrm>
            <a:off x="6676293" y="1825626"/>
            <a:ext cx="1925760" cy="1925760"/>
          </a:xfrm>
          <a:prstGeom prst="rect">
            <a:avLst/>
          </a:prstGeom>
        </p:spPr>
      </p:pic>
      <p:pic>
        <p:nvPicPr>
          <p:cNvPr id="11" name="Picture 10" descr="Qr code&#10;&#10;Description automatically generated">
            <a:extLst>
              <a:ext uri="{FF2B5EF4-FFF2-40B4-BE49-F238E27FC236}">
                <a16:creationId xmlns:a16="http://schemas.microsoft.com/office/drawing/2014/main" id="{851BB915-DF74-1547-903F-1F3DC68E1A11}"/>
              </a:ext>
            </a:extLst>
          </p:cNvPr>
          <p:cNvPicPr>
            <a:picLocks noChangeAspect="1"/>
          </p:cNvPicPr>
          <p:nvPr/>
        </p:nvPicPr>
        <p:blipFill>
          <a:blip r:embed="rId3"/>
          <a:stretch>
            <a:fillRect/>
          </a:stretch>
        </p:blipFill>
        <p:spPr>
          <a:xfrm>
            <a:off x="6676291" y="4403600"/>
            <a:ext cx="1925759" cy="1925759"/>
          </a:xfrm>
          <a:prstGeom prst="rect">
            <a:avLst/>
          </a:prstGeom>
        </p:spPr>
      </p:pic>
      <p:sp>
        <p:nvSpPr>
          <p:cNvPr id="12" name="Slide Number Placeholder 11">
            <a:extLst>
              <a:ext uri="{FF2B5EF4-FFF2-40B4-BE49-F238E27FC236}">
                <a16:creationId xmlns:a16="http://schemas.microsoft.com/office/drawing/2014/main" id="{26B35A90-B6DB-4A4C-92F8-3F1499FC7413}"/>
              </a:ext>
            </a:extLst>
          </p:cNvPr>
          <p:cNvSpPr>
            <a:spLocks noGrp="1"/>
          </p:cNvSpPr>
          <p:nvPr>
            <p:ph type="sldNum" sz="quarter" idx="12"/>
          </p:nvPr>
        </p:nvSpPr>
        <p:spPr/>
        <p:txBody>
          <a:bodyPr/>
          <a:lstStyle/>
          <a:p>
            <a:fld id="{1AEA841C-F492-214F-BE74-25F879D30845}" type="slidenum">
              <a:rPr lang="en-US" smtClean="0"/>
              <a:t>2</a:t>
            </a:fld>
            <a:endParaRPr lang="en-US"/>
          </a:p>
        </p:txBody>
      </p:sp>
    </p:spTree>
    <p:extLst>
      <p:ext uri="{BB962C8B-B14F-4D97-AF65-F5344CB8AC3E}">
        <p14:creationId xmlns:p14="http://schemas.microsoft.com/office/powerpoint/2010/main" val="1344521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programming interface</a:t>
            </a:r>
          </a:p>
        </p:txBody>
      </p:sp>
      <p:sp>
        <p:nvSpPr>
          <p:cNvPr id="3" name="内容占位符 2"/>
          <p:cNvSpPr>
            <a:spLocks noGrp="1"/>
          </p:cNvSpPr>
          <p:nvPr>
            <p:ph idx="1"/>
          </p:nvPr>
        </p:nvSpPr>
        <p:spPr>
          <a:xfrm>
            <a:off x="851686" y="1704404"/>
            <a:ext cx="10515600" cy="2005095"/>
          </a:xfrm>
        </p:spPr>
        <p:txBody>
          <a:bodyPr>
            <a:normAutofit/>
          </a:body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sp>
        <p:nvSpPr>
          <p:cNvPr id="5" name="Slide Number Placeholder 4">
            <a:extLst>
              <a:ext uri="{FF2B5EF4-FFF2-40B4-BE49-F238E27FC236}">
                <a16:creationId xmlns:a16="http://schemas.microsoft.com/office/drawing/2014/main" id="{8A24DFDB-FA96-4D4C-8664-4217745A5D13}"/>
              </a:ext>
            </a:extLst>
          </p:cNvPr>
          <p:cNvSpPr>
            <a:spLocks noGrp="1"/>
          </p:cNvSpPr>
          <p:nvPr>
            <p:ph type="sldNum" sz="quarter" idx="12"/>
          </p:nvPr>
        </p:nvSpPr>
        <p:spPr/>
        <p:txBody>
          <a:bodyPr/>
          <a:lstStyle/>
          <a:p>
            <a:fld id="{1AEA841C-F492-214F-BE74-25F879D30845}" type="slidenum">
              <a:rPr lang="en-US" smtClean="0"/>
              <a:t>20</a:t>
            </a:fld>
            <a:endParaRPr lang="en-US"/>
          </a:p>
        </p:txBody>
      </p:sp>
      <p:grpSp>
        <p:nvGrpSpPr>
          <p:cNvPr id="10" name="Group 9">
            <a:extLst>
              <a:ext uri="{FF2B5EF4-FFF2-40B4-BE49-F238E27FC236}">
                <a16:creationId xmlns:a16="http://schemas.microsoft.com/office/drawing/2014/main" id="{A84F7CF6-910D-4543-B8ED-E1984213A60B}"/>
              </a:ext>
            </a:extLst>
          </p:cNvPr>
          <p:cNvGrpSpPr/>
          <p:nvPr/>
        </p:nvGrpSpPr>
        <p:grpSpPr>
          <a:xfrm>
            <a:off x="633592" y="3723215"/>
            <a:ext cx="10951787" cy="2339204"/>
            <a:chOff x="280555" y="3709499"/>
            <a:chExt cx="10951787" cy="2339204"/>
          </a:xfrm>
        </p:grpSpPr>
        <mc:AlternateContent xmlns:mc="http://schemas.openxmlformats.org/markup-compatibility/2006" xmlns:a14="http://schemas.microsoft.com/office/drawing/2010/main">
          <mc:Choice Requires="a14">
            <p:sp>
              <p:nvSpPr>
                <p:cNvPr id="11" name="TextBox 10"/>
                <p:cNvSpPr txBox="1"/>
                <p:nvPr/>
              </p:nvSpPr>
              <p:spPr>
                <a:xfrm>
                  <a:off x="959658" y="5587038"/>
                  <a:ext cx="9962023" cy="461665"/>
                </a:xfrm>
                <a:prstGeom prst="rect">
                  <a:avLst/>
                </a:prstGeom>
                <a:noFill/>
              </p:spPr>
              <p:txBody>
                <a:bodyPr wrap="none" lIns="91440" tIns="45720" rIns="91440" bIns="45720" rtlCol="0">
                  <a:spAutoFit/>
                </a:bodyPr>
                <a:lstStyle/>
                <a:p>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𝜙</m:t>
                          </m:r>
                        </m:e>
                        <m:sup>
                          <m:r>
                            <a:rPr lang="en-US" sz="2400" i="1">
                              <a:latin typeface="Cambria Math" panose="02040503050406030204" pitchFamily="18" charset="0"/>
                            </a:rPr>
                            <m:t>𝑒</m:t>
                          </m:r>
                        </m:sup>
                      </m:sSup>
                    </m:oMath>
                  </a14:m>
                  <a:r>
                    <a:rPr lang="en-US" altLang="zh-CN" sz="2400" dirty="0">
                      <a:latin typeface="Calibri" panose="020F0502020204030204" pitchFamily="34" charset="0"/>
                    </a:rPr>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𝜙</m:t>
                          </m:r>
                        </m:e>
                        <m:sup>
                          <m:r>
                            <a:rPr lang="en-US" sz="2400" i="1">
                              <a:latin typeface="Cambria Math" panose="02040503050406030204" pitchFamily="18" charset="0"/>
                            </a:rPr>
                            <m:t>𝑣</m:t>
                          </m:r>
                        </m:sup>
                      </m:sSup>
                    </m:oMath>
                  </a14:m>
                  <a:r>
                    <a:rPr lang="en-US" altLang="zh-CN" sz="2400" dirty="0">
                      <a:latin typeface="Calibri" panose="020F0502020204030204" pitchFamily="34" charset="0"/>
                    </a:rPr>
                    <a:t>,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Σ</m:t>
                      </m:r>
                    </m:oMath>
                  </a14:m>
                  <a:r>
                    <a:rPr lang="en-US" altLang="zh-CN" sz="2400" dirty="0">
                      <a:latin typeface="Calibri" panose="020F0502020204030204" pitchFamily="34" charset="0"/>
                    </a:rPr>
                    <a:t> can be user-defined functions (</a:t>
                  </a:r>
                  <a:r>
                    <a:rPr lang="en-US" altLang="zh-CN" sz="2400" b="1" dirty="0">
                      <a:latin typeface="Calibri" panose="020F0502020204030204" pitchFamily="34" charset="0"/>
                    </a:rPr>
                    <a:t>UDF</a:t>
                  </a:r>
                  <a:r>
                    <a:rPr lang="en-US" altLang="zh-CN" sz="2400" dirty="0">
                      <a:latin typeface="Calibri" panose="020F0502020204030204" pitchFamily="34" charset="0"/>
                    </a:rPr>
                    <a:t>s) or </a:t>
                  </a:r>
                  <a:r>
                    <a:rPr lang="en-US" altLang="zh-CN" sz="2400" b="1" dirty="0">
                      <a:latin typeface="Calibri" panose="020F0502020204030204" pitchFamily="34" charset="0"/>
                    </a:rPr>
                    <a:t>built-in</a:t>
                  </a:r>
                  <a:r>
                    <a:rPr lang="en-US" altLang="zh-CN" sz="2400" dirty="0">
                      <a:latin typeface="Calibri" panose="020F0502020204030204" pitchFamily="34" charset="0"/>
                    </a:rPr>
                    <a:t> symbolic functions.</a:t>
                  </a:r>
                  <a:endParaRPr lang="zh-CN" altLang="en-US" sz="2400" dirty="0">
                    <a:latin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59658" y="5587038"/>
                  <a:ext cx="9962023" cy="461665"/>
                </a:xfrm>
                <a:prstGeom prst="rect">
                  <a:avLst/>
                </a:prstGeom>
                <a:blipFill>
                  <a:blip r:embed="rId2"/>
                  <a:stretch>
                    <a:fillRect l="-509"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33575B-4D61-614B-9E28-6FD5584D7233}"/>
                    </a:ext>
                  </a:extLst>
                </p:cNvPr>
                <p:cNvSpPr txBox="1"/>
                <p:nvPr/>
              </p:nvSpPr>
              <p:spPr>
                <a:xfrm>
                  <a:off x="7664314" y="4303701"/>
                  <a:ext cx="35680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update</m:t>
                        </m:r>
                        <m:r>
                          <a:rPr lang="en-US" sz="2800" b="0" i="0" smtClean="0">
                            <a:latin typeface="Cambria Math" panose="02040503050406030204" pitchFamily="18" charset="0"/>
                          </a:rPr>
                          <m:t>_</m:t>
                        </m:r>
                        <m:r>
                          <m:rPr>
                            <m:sty m:val="p"/>
                          </m:rPr>
                          <a:rPr lang="en-US" sz="2800" b="0" i="0" smtClean="0">
                            <a:latin typeface="Cambria Math" panose="02040503050406030204" pitchFamily="18" charset="0"/>
                          </a:rPr>
                          <m:t>all</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𝜙</m:t>
                            </m:r>
                          </m:e>
                          <m:sup>
                            <m:r>
                              <a:rPr lang="en-US" sz="2800" b="0" i="1" smtClean="0">
                                <a:latin typeface="Cambria Math" panose="02040503050406030204" pitchFamily="18" charset="0"/>
                              </a:rPr>
                              <m:t>𝑒</m:t>
                            </m:r>
                          </m:sup>
                        </m:sSup>
                        <m:r>
                          <a:rPr lang="en-US" sz="2800" b="0" i="1" smtClean="0">
                            <a:latin typeface="Cambria Math" panose="02040503050406030204" pitchFamily="18" charset="0"/>
                          </a:rPr>
                          <m:t>, </m:t>
                        </m:r>
                        <m:r>
                          <m:rPr>
                            <m:sty m:val="p"/>
                          </m:rPr>
                          <a:rPr lang="el-GR" sz="2800" b="0" i="1" smtClean="0">
                            <a:latin typeface="Cambria Math" panose="02040503050406030204" pitchFamily="18" charset="0"/>
                            <a:ea typeface="Cambria Math" panose="02040503050406030204" pitchFamily="18" charset="0"/>
                          </a:rPr>
                          <m:t>Σ</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𝜙</m:t>
                            </m:r>
                          </m:e>
                          <m:sup>
                            <m:r>
                              <a:rPr lang="en-US" sz="2800" b="0" i="1" smtClean="0">
                                <a:latin typeface="Cambria Math" panose="02040503050406030204" pitchFamily="18" charset="0"/>
                              </a:rPr>
                              <m:t>𝑣</m:t>
                            </m:r>
                          </m:sup>
                        </m:sSup>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6033575B-4D61-614B-9E28-6FD5584D7233}"/>
                    </a:ext>
                  </a:extLst>
                </p:cNvPr>
                <p:cNvSpPr txBox="1">
                  <a:spLocks noRot="1" noChangeAspect="1" noMove="1" noResize="1" noEditPoints="1" noAdjustHandles="1" noChangeArrowheads="1" noChangeShapeType="1" noTextEdit="1"/>
                </p:cNvSpPr>
                <p:nvPr/>
              </p:nvSpPr>
              <p:spPr>
                <a:xfrm>
                  <a:off x="7664314" y="4303701"/>
                  <a:ext cx="3568028" cy="523220"/>
                </a:xfrm>
                <a:prstGeom prst="rect">
                  <a:avLst/>
                </a:prstGeom>
                <a:blipFill>
                  <a:blip r:embed="rId3"/>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BFB695B-E167-9E4B-AAE9-60EC184575AC}"/>
                    </a:ext>
                  </a:extLst>
                </p:cNvPr>
                <p:cNvSpPr txBox="1"/>
                <p:nvPr/>
              </p:nvSpPr>
              <p:spPr>
                <a:xfrm>
                  <a:off x="2372822" y="3815397"/>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𝜙</m:t>
                                </m:r>
                              </m:e>
                              <m:sup>
                                <m:r>
                                  <a:rPr lang="en-US" i="1">
                                    <a:latin typeface="Cambria Math" panose="02040503050406030204" pitchFamily="18" charset="0"/>
                                  </a:rPr>
                                  <m:t>𝑒</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𝑤𝑣</m:t>
                                </m:r>
                              </m:sub>
                            </m:sSub>
                            <m:r>
                              <a:rPr lang="en-US" b="0" i="1" smtClean="0">
                                <a:latin typeface="Cambria Math" panose="02040503050406030204" pitchFamily="18" charset="0"/>
                              </a:rPr>
                              <m:t>)</m:t>
                            </m:r>
                          </m:e>
                        </m:nary>
                      </m:oMath>
                    </m:oMathPara>
                  </a14:m>
                  <a:endParaRPr lang="en-US" dirty="0"/>
                </a:p>
              </p:txBody>
            </p:sp>
          </mc:Choice>
          <mc:Fallback xmlns="">
            <p:sp>
              <p:nvSpPr>
                <p:cNvPr id="22" name="TextBox 21">
                  <a:extLst>
                    <a:ext uri="{FF2B5EF4-FFF2-40B4-BE49-F238E27FC236}">
                      <a16:creationId xmlns:a16="http://schemas.microsoft.com/office/drawing/2014/main" id="{6BFB695B-E167-9E4B-AAE9-60EC184575AC}"/>
                    </a:ext>
                  </a:extLst>
                </p:cNvPr>
                <p:cNvSpPr txBox="1">
                  <a:spLocks noRot="1" noChangeAspect="1" noMove="1" noResize="1" noEditPoints="1" noAdjustHandles="1" noChangeArrowheads="1" noChangeShapeType="1" noTextEdit="1"/>
                </p:cNvSpPr>
                <p:nvPr/>
              </p:nvSpPr>
              <p:spPr>
                <a:xfrm>
                  <a:off x="2372822" y="3815397"/>
                  <a:ext cx="3692165" cy="707886"/>
                </a:xfrm>
                <a:prstGeom prst="rect">
                  <a:avLst/>
                </a:prstGeom>
                <a:blipFill>
                  <a:blip r:embed="rId4"/>
                  <a:stretch>
                    <a:fillRect t="-136842" b="-182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C3C76B7-20A9-2746-9318-22C8C4458B57}"/>
                    </a:ext>
                  </a:extLst>
                </p:cNvPr>
                <p:cNvSpPr txBox="1"/>
                <p:nvPr/>
              </p:nvSpPr>
              <p:spPr>
                <a:xfrm>
                  <a:off x="2372822" y="4817285"/>
                  <a:ext cx="2236061"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𝜙</m:t>
                            </m:r>
                          </m:e>
                          <m:sup>
                            <m:r>
                              <a:rPr lang="en-US" i="1">
                                <a:latin typeface="Cambria Math" panose="02040503050406030204" pitchFamily="18" charset="0"/>
                              </a:rPr>
                              <m:t>𝑣</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8C3C76B7-20A9-2746-9318-22C8C4458B57}"/>
                    </a:ext>
                  </a:extLst>
                </p:cNvPr>
                <p:cNvSpPr txBox="1">
                  <a:spLocks noRot="1" noChangeAspect="1" noMove="1" noResize="1" noEditPoints="1" noAdjustHandles="1" noChangeArrowheads="1" noChangeShapeType="1" noTextEdit="1"/>
                </p:cNvSpPr>
                <p:nvPr/>
              </p:nvSpPr>
              <p:spPr>
                <a:xfrm>
                  <a:off x="2372822" y="4817285"/>
                  <a:ext cx="2236061" cy="336311"/>
                </a:xfrm>
                <a:prstGeom prst="rect">
                  <a:avLst/>
                </a:prstGeom>
                <a:blipFill>
                  <a:blip r:embed="rId5"/>
                  <a:stretch>
                    <a:fillRect l="-2260" t="-7143" r="-3390" b="-25000"/>
                  </a:stretch>
                </a:blipFill>
              </p:spPr>
              <p:txBody>
                <a:bodyPr/>
                <a:lstStyle/>
                <a:p>
                  <a:r>
                    <a:rPr lang="en-US">
                      <a:noFill/>
                    </a:rPr>
                    <a:t> </a:t>
                  </a:r>
                </a:p>
              </p:txBody>
            </p:sp>
          </mc:Fallback>
        </mc:AlternateContent>
        <p:sp>
          <p:nvSpPr>
            <p:cNvPr id="7" name="Left Arrow 6">
              <a:extLst>
                <a:ext uri="{FF2B5EF4-FFF2-40B4-BE49-F238E27FC236}">
                  <a16:creationId xmlns:a16="http://schemas.microsoft.com/office/drawing/2014/main" id="{E4938E26-0EF6-6D41-B779-0AD0F91BC0CC}"/>
                </a:ext>
              </a:extLst>
            </p:cNvPr>
            <p:cNvSpPr/>
            <p:nvPr/>
          </p:nvSpPr>
          <p:spPr>
            <a:xfrm rot="10800000">
              <a:off x="6213974" y="4392203"/>
              <a:ext cx="972273" cy="400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C37B4A08-AAD9-0D47-8DBA-6A491E204CD2}"/>
                </a:ext>
              </a:extLst>
            </p:cNvPr>
            <p:cNvPicPr>
              <a:picLocks noChangeAspect="1"/>
            </p:cNvPicPr>
            <p:nvPr/>
          </p:nvPicPr>
          <p:blipFill rotWithShape="1">
            <a:blip r:embed="rId6"/>
            <a:srcRect l="5043" t="3849" r="5260" b="5549"/>
            <a:stretch/>
          </p:blipFill>
          <p:spPr>
            <a:xfrm>
              <a:off x="280555" y="3709499"/>
              <a:ext cx="1749282" cy="1657955"/>
            </a:xfrm>
            <a:prstGeom prst="rect">
              <a:avLst/>
            </a:prstGeom>
            <a:ln>
              <a:noFill/>
            </a:ln>
          </p:spPr>
        </p:pic>
      </p:grpSp>
    </p:spTree>
    <p:extLst>
      <p:ext uri="{BB962C8B-B14F-4D97-AF65-F5344CB8AC3E}">
        <p14:creationId xmlns:p14="http://schemas.microsoft.com/office/powerpoint/2010/main" val="29844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3CDC0-31FE-A448-8885-342AB1DCF3FD}"/>
              </a:ext>
            </a:extLst>
          </p:cNvPr>
          <p:cNvSpPr>
            <a:spLocks noGrp="1"/>
          </p:cNvSpPr>
          <p:nvPr>
            <p:ph type="title"/>
          </p:nvPr>
        </p:nvSpPr>
        <p:spPr/>
        <p:txBody>
          <a:bodyPr/>
          <a:lstStyle/>
          <a:p>
            <a:r>
              <a:rPr lang="en-US" dirty="0"/>
              <a:t>DGL’s API functionalities</a:t>
            </a:r>
          </a:p>
        </p:txBody>
      </p:sp>
      <p:sp>
        <p:nvSpPr>
          <p:cNvPr id="3" name="Content Placeholder 2">
            <a:extLst>
              <a:ext uri="{FF2B5EF4-FFF2-40B4-BE49-F238E27FC236}">
                <a16:creationId xmlns:a16="http://schemas.microsoft.com/office/drawing/2014/main" id="{9847CB28-467B-4442-B034-2B502F9BAC5E}"/>
              </a:ext>
            </a:extLst>
          </p:cNvPr>
          <p:cNvSpPr>
            <a:spLocks noGrp="1"/>
          </p:cNvSpPr>
          <p:nvPr>
            <p:ph idx="1"/>
          </p:nvPr>
        </p:nvSpPr>
        <p:spPr>
          <a:xfrm>
            <a:off x="838200" y="1825625"/>
            <a:ext cx="9845233" cy="4351338"/>
          </a:xfrm>
        </p:spPr>
        <p:txBody>
          <a:bodyPr>
            <a:normAutofit/>
          </a:bodyPr>
          <a:lstStyle/>
          <a:p>
            <a:r>
              <a:rPr lang="en-US" dirty="0"/>
              <a:t>Graph queries</a:t>
            </a:r>
          </a:p>
          <a:p>
            <a:r>
              <a:rPr lang="en-US" dirty="0"/>
              <a:t>Message passing API</a:t>
            </a:r>
          </a:p>
          <a:p>
            <a:r>
              <a:rPr lang="en-US" dirty="0"/>
              <a:t>Mini-batch generation</a:t>
            </a:r>
          </a:p>
          <a:p>
            <a:r>
              <a:rPr lang="en-US" dirty="0"/>
              <a:t>Distributed training (distributed graph, distributed tensors, </a:t>
            </a:r>
            <a:r>
              <a:rPr lang="en-US" dirty="0" err="1"/>
              <a:t>etc</a:t>
            </a:r>
            <a:r>
              <a:rPr lang="en-US" dirty="0"/>
              <a:t>)</a:t>
            </a:r>
          </a:p>
          <a:p>
            <a:r>
              <a:rPr lang="en-US" dirty="0" err="1"/>
              <a:t>nn</a:t>
            </a:r>
            <a:r>
              <a:rPr lang="en-US" dirty="0"/>
              <a:t> modules for popular GNN models</a:t>
            </a:r>
          </a:p>
          <a:p>
            <a:r>
              <a:rPr lang="en-US" dirty="0"/>
              <a:t>Graph transformations</a:t>
            </a:r>
          </a:p>
          <a:p>
            <a:r>
              <a:rPr lang="en-US" dirty="0"/>
              <a:t>Multi-graph operations (e.g., batching and readout)</a:t>
            </a:r>
          </a:p>
          <a:p>
            <a:r>
              <a:rPr lang="en-US" dirty="0"/>
              <a:t>Graph datasets</a:t>
            </a:r>
          </a:p>
        </p:txBody>
      </p:sp>
      <p:sp>
        <p:nvSpPr>
          <p:cNvPr id="4" name="Slide Number Placeholder 3">
            <a:extLst>
              <a:ext uri="{FF2B5EF4-FFF2-40B4-BE49-F238E27FC236}">
                <a16:creationId xmlns:a16="http://schemas.microsoft.com/office/drawing/2014/main" id="{3CBE4E47-33EA-704C-8347-9BAB5A7B93B0}"/>
              </a:ext>
            </a:extLst>
          </p:cNvPr>
          <p:cNvSpPr>
            <a:spLocks noGrp="1"/>
          </p:cNvSpPr>
          <p:nvPr>
            <p:ph type="sldNum" sz="quarter" idx="12"/>
          </p:nvPr>
        </p:nvSpPr>
        <p:spPr/>
        <p:txBody>
          <a:bodyPr/>
          <a:lstStyle/>
          <a:p>
            <a:fld id="{1AEA841C-F492-214F-BE74-25F879D30845}" type="slidenum">
              <a:rPr lang="en-US" smtClean="0"/>
              <a:t>21</a:t>
            </a:fld>
            <a:endParaRPr lang="en-US"/>
          </a:p>
        </p:txBody>
      </p:sp>
    </p:spTree>
    <p:extLst>
      <p:ext uri="{BB962C8B-B14F-4D97-AF65-F5344CB8AC3E}">
        <p14:creationId xmlns:p14="http://schemas.microsoft.com/office/powerpoint/2010/main" val="301007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0BB73-CF93-D948-BBDB-5ED834DDBE48}"/>
              </a:ext>
            </a:extLst>
          </p:cNvPr>
          <p:cNvSpPr>
            <a:spLocks noGrp="1"/>
          </p:cNvSpPr>
          <p:nvPr>
            <p:ph type="title"/>
          </p:nvPr>
        </p:nvSpPr>
        <p:spPr/>
        <p:txBody>
          <a:bodyPr/>
          <a:lstStyle/>
          <a:p>
            <a:r>
              <a:rPr lang="en-US" dirty="0"/>
              <a:t>Performance &amp; Scalability</a:t>
            </a:r>
          </a:p>
        </p:txBody>
      </p:sp>
      <p:sp>
        <p:nvSpPr>
          <p:cNvPr id="5" name="Text Placeholder 4">
            <a:extLst>
              <a:ext uri="{FF2B5EF4-FFF2-40B4-BE49-F238E27FC236}">
                <a16:creationId xmlns:a16="http://schemas.microsoft.com/office/drawing/2014/main" id="{FDCD0294-012E-474D-8900-EB153BC84DAA}"/>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01CE6A28-C87B-5D4C-AC6D-CC15744ADFFB}"/>
              </a:ext>
            </a:extLst>
          </p:cNvPr>
          <p:cNvSpPr>
            <a:spLocks noGrp="1"/>
          </p:cNvSpPr>
          <p:nvPr>
            <p:ph type="sldNum" sz="quarter" idx="12"/>
          </p:nvPr>
        </p:nvSpPr>
        <p:spPr/>
        <p:txBody>
          <a:bodyPr/>
          <a:lstStyle/>
          <a:p>
            <a:fld id="{1AEA841C-F492-214F-BE74-25F879D30845}" type="slidenum">
              <a:rPr lang="en-US" smtClean="0"/>
              <a:pPr/>
              <a:t>22</a:t>
            </a:fld>
            <a:endParaRPr lang="en-US"/>
          </a:p>
        </p:txBody>
      </p:sp>
    </p:spTree>
    <p:extLst>
      <p:ext uri="{BB962C8B-B14F-4D97-AF65-F5344CB8AC3E}">
        <p14:creationId xmlns:p14="http://schemas.microsoft.com/office/powerpoint/2010/main" val="3455649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B4A7A-57F9-0B44-8AF8-1824469BBE83}"/>
              </a:ext>
            </a:extLst>
          </p:cNvPr>
          <p:cNvSpPr>
            <a:spLocks noGrp="1"/>
          </p:cNvSpPr>
          <p:nvPr>
            <p:ph type="title"/>
          </p:nvPr>
        </p:nvSpPr>
        <p:spPr/>
        <p:txBody>
          <a:bodyPr/>
          <a:lstStyle/>
          <a:p>
            <a:r>
              <a:rPr lang="en-CN" dirty="0"/>
              <a:t>DGL: kernel performance</a:t>
            </a:r>
          </a:p>
        </p:txBody>
      </p:sp>
      <p:pic>
        <p:nvPicPr>
          <p:cNvPr id="4" name="Content Placeholder 3">
            <a:extLst>
              <a:ext uri="{FF2B5EF4-FFF2-40B4-BE49-F238E27FC236}">
                <a16:creationId xmlns:a16="http://schemas.microsoft.com/office/drawing/2014/main" id="{F7DD4621-4630-D143-8005-2149C9C6C1E4}"/>
              </a:ext>
            </a:extLst>
          </p:cNvPr>
          <p:cNvPicPr>
            <a:picLocks noGrp="1" noChangeAspect="1"/>
          </p:cNvPicPr>
          <p:nvPr>
            <p:ph idx="1"/>
          </p:nvPr>
        </p:nvPicPr>
        <p:blipFill>
          <a:blip r:embed="rId3"/>
          <a:stretch>
            <a:fillRect/>
          </a:stretch>
        </p:blipFill>
        <p:spPr>
          <a:xfrm>
            <a:off x="838200" y="1690688"/>
            <a:ext cx="7081451" cy="4351338"/>
          </a:xfrm>
          <a:prstGeom prst="rect">
            <a:avLst/>
          </a:prstGeom>
        </p:spPr>
      </p:pic>
      <p:pic>
        <p:nvPicPr>
          <p:cNvPr id="5" name="Picture 4">
            <a:extLst>
              <a:ext uri="{FF2B5EF4-FFF2-40B4-BE49-F238E27FC236}">
                <a16:creationId xmlns:a16="http://schemas.microsoft.com/office/drawing/2014/main" id="{596614F6-F706-F245-B1C6-729827D0363E}"/>
              </a:ext>
            </a:extLst>
          </p:cNvPr>
          <p:cNvPicPr>
            <a:picLocks noChangeAspect="1"/>
          </p:cNvPicPr>
          <p:nvPr/>
        </p:nvPicPr>
        <p:blipFill>
          <a:blip r:embed="rId4"/>
          <a:stretch>
            <a:fillRect/>
          </a:stretch>
        </p:blipFill>
        <p:spPr>
          <a:xfrm>
            <a:off x="8192278" y="2501780"/>
            <a:ext cx="3883090" cy="2729153"/>
          </a:xfrm>
          <a:prstGeom prst="rect">
            <a:avLst/>
          </a:prstGeom>
        </p:spPr>
      </p:pic>
      <p:sp>
        <p:nvSpPr>
          <p:cNvPr id="6" name="TextBox 5">
            <a:extLst>
              <a:ext uri="{FF2B5EF4-FFF2-40B4-BE49-F238E27FC236}">
                <a16:creationId xmlns:a16="http://schemas.microsoft.com/office/drawing/2014/main" id="{32CCF966-F9F0-7E41-8E39-DE1A5B12ED60}"/>
              </a:ext>
            </a:extLst>
          </p:cNvPr>
          <p:cNvSpPr txBox="1"/>
          <p:nvPr/>
        </p:nvSpPr>
        <p:spPr>
          <a:xfrm>
            <a:off x="8880723" y="2317114"/>
            <a:ext cx="2506199" cy="369332"/>
          </a:xfrm>
          <a:prstGeom prst="rect">
            <a:avLst/>
          </a:prstGeom>
          <a:noFill/>
        </p:spPr>
        <p:txBody>
          <a:bodyPr wrap="none" rtlCol="0">
            <a:spAutoFit/>
          </a:bodyPr>
          <a:lstStyle/>
          <a:p>
            <a:r>
              <a:rPr lang="en-CN" dirty="0"/>
              <a:t>GAT on synthetic dataset</a:t>
            </a:r>
          </a:p>
        </p:txBody>
      </p:sp>
      <p:sp>
        <p:nvSpPr>
          <p:cNvPr id="3" name="TextBox 2">
            <a:extLst>
              <a:ext uri="{FF2B5EF4-FFF2-40B4-BE49-F238E27FC236}">
                <a16:creationId xmlns:a16="http://schemas.microsoft.com/office/drawing/2014/main" id="{9174EBA3-B27C-D74B-A5BC-0350F07F599C}"/>
              </a:ext>
            </a:extLst>
          </p:cNvPr>
          <p:cNvSpPr txBox="1"/>
          <p:nvPr/>
        </p:nvSpPr>
        <p:spPr>
          <a:xfrm>
            <a:off x="860001" y="6042026"/>
            <a:ext cx="5085751" cy="369332"/>
          </a:xfrm>
          <a:prstGeom prst="rect">
            <a:avLst/>
          </a:prstGeom>
          <a:noFill/>
        </p:spPr>
        <p:txBody>
          <a:bodyPr wrap="none" rtlCol="0">
            <a:spAutoFit/>
          </a:bodyPr>
          <a:lstStyle/>
          <a:p>
            <a:r>
              <a:rPr lang="en-US" dirty="0"/>
              <a:t>Paper available at: </a:t>
            </a:r>
            <a:r>
              <a:rPr lang="en-US" dirty="0">
                <a:hlinkClick r:id="rId5"/>
              </a:rPr>
              <a:t>https://arxiv.org/abs/1909.01315</a:t>
            </a:r>
            <a:endParaRPr lang="en-US" dirty="0"/>
          </a:p>
        </p:txBody>
      </p:sp>
      <p:sp>
        <p:nvSpPr>
          <p:cNvPr id="7" name="Line Callout 2 6"/>
          <p:cNvSpPr/>
          <p:nvPr/>
        </p:nvSpPr>
        <p:spPr>
          <a:xfrm>
            <a:off x="7105881" y="365125"/>
            <a:ext cx="4362678" cy="1012350"/>
          </a:xfrm>
          <a:prstGeom prst="borderCallout2">
            <a:avLst>
              <a:gd name="adj1" fmla="val 52083"/>
              <a:gd name="adj2" fmla="val -3462"/>
              <a:gd name="adj3" fmla="val 53171"/>
              <a:gd name="adj4" fmla="val -7809"/>
              <a:gd name="adj5" fmla="val 167573"/>
              <a:gd name="adj6" fmla="val -34869"/>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t>DGL is up to 1.8x faster on GPU and 64x faster on CPU </a:t>
            </a:r>
          </a:p>
        </p:txBody>
      </p:sp>
      <p:sp>
        <p:nvSpPr>
          <p:cNvPr id="8" name="Line Callout 2 7"/>
          <p:cNvSpPr/>
          <p:nvPr/>
        </p:nvSpPr>
        <p:spPr>
          <a:xfrm>
            <a:off x="7599804" y="5860972"/>
            <a:ext cx="3868755" cy="783967"/>
          </a:xfrm>
          <a:prstGeom prst="borderCallout2">
            <a:avLst>
              <a:gd name="adj1" fmla="val -12124"/>
              <a:gd name="adj2" fmla="val 60041"/>
              <a:gd name="adj3" fmla="val -13212"/>
              <a:gd name="adj4" fmla="val 59965"/>
              <a:gd name="adj5" fmla="val -83624"/>
              <a:gd name="adj6" fmla="val 70494"/>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t>DGL uses 6.3x less memory</a:t>
            </a:r>
          </a:p>
        </p:txBody>
      </p:sp>
    </p:spTree>
    <p:extLst>
      <p:ext uri="{BB962C8B-B14F-4D97-AF65-F5344CB8AC3E}">
        <p14:creationId xmlns:p14="http://schemas.microsoft.com/office/powerpoint/2010/main" val="3694688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Scalability: single machine, single GPU</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5" y="1316766"/>
            <a:ext cx="4842556" cy="375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22" y="1332658"/>
            <a:ext cx="4938567" cy="373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612358" y="5287422"/>
            <a:ext cx="3371692" cy="461665"/>
          </a:xfrm>
          <a:prstGeom prst="rect">
            <a:avLst/>
          </a:prstGeom>
          <a:noFill/>
        </p:spPr>
        <p:txBody>
          <a:bodyPr wrap="none" rtlCol="0">
            <a:spAutoFit/>
          </a:bodyPr>
          <a:lstStyle/>
          <a:p>
            <a:r>
              <a:rPr lang="en-US" altLang="zh-CN" sz="2400" dirty="0">
                <a:latin typeface="Calibri" panose="020F0502020204030204" pitchFamily="34" charset="0"/>
              </a:rPr>
              <a:t>Scalability with graph size</a:t>
            </a:r>
            <a:endParaRPr lang="zh-CN" altLang="en-US" sz="2400" dirty="0">
              <a:latin typeface="Calibri" panose="020F0502020204030204" pitchFamily="34" charset="0"/>
            </a:endParaRPr>
          </a:p>
        </p:txBody>
      </p:sp>
      <p:sp>
        <p:nvSpPr>
          <p:cNvPr id="12" name="TextBox 11"/>
          <p:cNvSpPr txBox="1"/>
          <p:nvPr/>
        </p:nvSpPr>
        <p:spPr>
          <a:xfrm>
            <a:off x="7056107" y="5287422"/>
            <a:ext cx="3822650" cy="461665"/>
          </a:xfrm>
          <a:prstGeom prst="rect">
            <a:avLst/>
          </a:prstGeom>
          <a:noFill/>
        </p:spPr>
        <p:txBody>
          <a:bodyPr wrap="none" rtlCol="0">
            <a:spAutoFit/>
          </a:bodyPr>
          <a:lstStyle/>
          <a:p>
            <a:r>
              <a:rPr lang="en-US" altLang="zh-CN" sz="2400" dirty="0">
                <a:latin typeface="Calibri" panose="020F0502020204030204" pitchFamily="34" charset="0"/>
              </a:rPr>
              <a:t>Scalability with graph density</a:t>
            </a:r>
            <a:endParaRPr lang="zh-CN" altLang="en-US" sz="2400" dirty="0">
              <a:latin typeface="Calibri" panose="020F0502020204030204" pitchFamily="34" charset="0"/>
            </a:endParaRPr>
          </a:p>
        </p:txBody>
      </p:sp>
      <p:grpSp>
        <p:nvGrpSpPr>
          <p:cNvPr id="8" name="组合 7"/>
          <p:cNvGrpSpPr/>
          <p:nvPr/>
        </p:nvGrpSpPr>
        <p:grpSpPr>
          <a:xfrm>
            <a:off x="3449599" y="2197462"/>
            <a:ext cx="864096" cy="1423558"/>
            <a:chOff x="2587199" y="1648097"/>
            <a:chExt cx="648072" cy="1067669"/>
          </a:xfrm>
        </p:grpSpPr>
        <p:cxnSp>
          <p:nvCxnSpPr>
            <p:cNvPr id="14" name="直接连接符 13"/>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87199" y="2012654"/>
              <a:ext cx="648072" cy="315423"/>
            </a:xfrm>
            <a:prstGeom prst="rect">
              <a:avLst/>
            </a:prstGeom>
            <a:solidFill>
              <a:schemeClr val="bg1"/>
            </a:solidFill>
            <a:ln w="19050">
              <a:noFill/>
            </a:ln>
          </p:spPr>
          <p:txBody>
            <a:bodyPr wrap="square" rtlCol="0">
              <a:spAutoFit/>
            </a:bodyPr>
            <a:lstStyle/>
            <a:p>
              <a:pPr algn="ctr"/>
              <a:r>
                <a:rPr lang="en-US" altLang="zh-CN" sz="2133" b="1" dirty="0"/>
                <a:t>3.4x</a:t>
              </a:r>
              <a:endParaRPr lang="zh-CN" altLang="en-US" sz="2133" b="1" dirty="0"/>
            </a:p>
          </p:txBody>
        </p:sp>
      </p:grpSp>
      <p:cxnSp>
        <p:nvCxnSpPr>
          <p:cNvPr id="20" name="直接连接符 19"/>
          <p:cNvCxnSpPr/>
          <p:nvPr/>
        </p:nvCxnSpPr>
        <p:spPr>
          <a:xfrm>
            <a:off x="8166339" y="1604797"/>
            <a:ext cx="563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166339" y="4005064"/>
            <a:ext cx="5638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48261" y="1604797"/>
            <a:ext cx="0" cy="2400267"/>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16213" y="2593553"/>
            <a:ext cx="864096" cy="420564"/>
          </a:xfrm>
          <a:prstGeom prst="rect">
            <a:avLst/>
          </a:prstGeom>
          <a:solidFill>
            <a:schemeClr val="bg1"/>
          </a:solidFill>
          <a:ln w="19050">
            <a:noFill/>
          </a:ln>
        </p:spPr>
        <p:txBody>
          <a:bodyPr wrap="square" rtlCol="0">
            <a:spAutoFit/>
          </a:bodyPr>
          <a:lstStyle/>
          <a:p>
            <a:pPr algn="ctr"/>
            <a:r>
              <a:rPr lang="en-US" altLang="zh-CN" sz="2133" b="1" dirty="0"/>
              <a:t>7.5x</a:t>
            </a:r>
            <a:endParaRPr lang="zh-CN" altLang="en-US" sz="2133" b="1" dirty="0"/>
          </a:p>
        </p:txBody>
      </p:sp>
      <p:sp>
        <p:nvSpPr>
          <p:cNvPr id="24" name="TextBox 23"/>
          <p:cNvSpPr txBox="1"/>
          <p:nvPr/>
        </p:nvSpPr>
        <p:spPr>
          <a:xfrm>
            <a:off x="5042328" y="4726914"/>
            <a:ext cx="2491388" cy="379656"/>
          </a:xfrm>
          <a:prstGeom prst="rect">
            <a:avLst/>
          </a:prstGeom>
          <a:noFill/>
        </p:spPr>
        <p:txBody>
          <a:bodyPr wrap="none" rtlCol="0">
            <a:spAutoFit/>
          </a:bodyPr>
          <a:lstStyle/>
          <a:p>
            <a:r>
              <a:rPr lang="en-US" altLang="zh-CN" sz="1867" dirty="0" err="1">
                <a:latin typeface="Calibri" panose="020F0502020204030204" pitchFamily="34" charset="0"/>
              </a:rPr>
              <a:t>PyG</a:t>
            </a:r>
            <a:r>
              <a:rPr lang="en-US" altLang="zh-CN" sz="1867" dirty="0">
                <a:latin typeface="Calibri" panose="020F0502020204030204" pitchFamily="34" charset="0"/>
              </a:rPr>
              <a:t>: </a:t>
            </a:r>
            <a:r>
              <a:rPr lang="en-US" altLang="zh-CN" sz="1867" dirty="0" err="1">
                <a:latin typeface="Calibri" panose="020F0502020204030204" pitchFamily="34" charset="0"/>
              </a:rPr>
              <a:t>pytorch</a:t>
            </a:r>
            <a:r>
              <a:rPr lang="en-US" altLang="zh-CN" sz="1867" dirty="0">
                <a:latin typeface="Calibri" panose="020F0502020204030204" pitchFamily="34" charset="0"/>
              </a:rPr>
              <a:t>-geometric</a:t>
            </a:r>
            <a:endParaRPr lang="zh-CN" altLang="en-US" sz="1867"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8901605B-6770-8B4A-902D-42EC42FEA8FE}"/>
              </a:ext>
            </a:extLst>
          </p:cNvPr>
          <p:cNvSpPr>
            <a:spLocks noGrp="1"/>
          </p:cNvSpPr>
          <p:nvPr>
            <p:ph type="sldNum" sz="quarter" idx="12"/>
          </p:nvPr>
        </p:nvSpPr>
        <p:spPr/>
        <p:txBody>
          <a:bodyPr/>
          <a:lstStyle/>
          <a:p>
            <a:fld id="{1AEA841C-F492-214F-BE74-25F879D30845}" type="slidenum">
              <a:rPr lang="en-US" smtClean="0"/>
              <a:t>24</a:t>
            </a:fld>
            <a:endParaRPr lang="en-US"/>
          </a:p>
        </p:txBody>
      </p:sp>
    </p:spTree>
    <p:extLst>
      <p:ext uri="{BB962C8B-B14F-4D97-AF65-F5344CB8AC3E}">
        <p14:creationId xmlns:p14="http://schemas.microsoft.com/office/powerpoint/2010/main" val="1155021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NUMA</a:t>
            </a:r>
          </a:p>
        </p:txBody>
      </p:sp>
      <p:pic>
        <p:nvPicPr>
          <p:cNvPr id="4098" name="Picture 2">
            <a:extLst>
              <a:ext uri="{FF2B5EF4-FFF2-40B4-BE49-F238E27FC236}">
                <a16:creationId xmlns:a16="http://schemas.microsoft.com/office/drawing/2014/main" id="{09980874-7490-A84C-A399-B09FCE7C01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017" y="1267136"/>
            <a:ext cx="6483927" cy="4862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A621D-AA63-9046-95B8-0163B687FABC}"/>
              </a:ext>
            </a:extLst>
          </p:cNvPr>
          <p:cNvSpPr txBox="1"/>
          <p:nvPr/>
        </p:nvSpPr>
        <p:spPr>
          <a:xfrm>
            <a:off x="6911438" y="3298372"/>
            <a:ext cx="4229748" cy="923330"/>
          </a:xfrm>
          <a:prstGeom prst="rect">
            <a:avLst/>
          </a:prstGeom>
          <a:noFill/>
        </p:spPr>
        <p:txBody>
          <a:bodyPr wrap="none" rtlCol="0">
            <a:spAutoFit/>
          </a:bodyPr>
          <a:lstStyle/>
          <a:p>
            <a:r>
              <a:rPr lang="en-US" dirty="0"/>
              <a:t>X1, 2TB, 128 vCPU</a:t>
            </a:r>
          </a:p>
          <a:p>
            <a:r>
              <a:rPr lang="en-US" dirty="0"/>
              <a:t>Data set: Reddit (232K nodes, 114M edges)</a:t>
            </a:r>
          </a:p>
          <a:p>
            <a:r>
              <a:rPr lang="en-US" dirty="0"/>
              <a:t>Controlled-variate sampling</a:t>
            </a:r>
          </a:p>
        </p:txBody>
      </p:sp>
      <p:sp>
        <p:nvSpPr>
          <p:cNvPr id="3" name="Slide Number Placeholder 2">
            <a:extLst>
              <a:ext uri="{FF2B5EF4-FFF2-40B4-BE49-F238E27FC236}">
                <a16:creationId xmlns:a16="http://schemas.microsoft.com/office/drawing/2014/main" id="{AB92E401-C630-6348-B18C-5EE9E2992614}"/>
              </a:ext>
            </a:extLst>
          </p:cNvPr>
          <p:cNvSpPr>
            <a:spLocks noGrp="1"/>
          </p:cNvSpPr>
          <p:nvPr>
            <p:ph type="sldNum" sz="quarter" idx="12"/>
          </p:nvPr>
        </p:nvSpPr>
        <p:spPr/>
        <p:txBody>
          <a:bodyPr/>
          <a:lstStyle/>
          <a:p>
            <a:fld id="{1AEA841C-F492-214F-BE74-25F879D30845}" type="slidenum">
              <a:rPr lang="en-US" smtClean="0"/>
              <a:t>25</a:t>
            </a:fld>
            <a:endParaRPr lang="en-US"/>
          </a:p>
        </p:txBody>
      </p:sp>
    </p:spTree>
    <p:extLst>
      <p:ext uri="{BB962C8B-B14F-4D97-AF65-F5344CB8AC3E}">
        <p14:creationId xmlns:p14="http://schemas.microsoft.com/office/powerpoint/2010/main" val="49606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multi-GPU</a:t>
            </a:r>
          </a:p>
        </p:txBody>
      </p:sp>
      <p:sp>
        <p:nvSpPr>
          <p:cNvPr id="10" name="TextBox 9">
            <a:extLst>
              <a:ext uri="{FF2B5EF4-FFF2-40B4-BE49-F238E27FC236}">
                <a16:creationId xmlns:a16="http://schemas.microsoft.com/office/drawing/2014/main" id="{5C5FC2ED-E53A-3F4D-B56C-95FF0998BAFE}"/>
              </a:ext>
            </a:extLst>
          </p:cNvPr>
          <p:cNvSpPr txBox="1"/>
          <p:nvPr/>
        </p:nvSpPr>
        <p:spPr>
          <a:xfrm>
            <a:off x="7342361" y="3298372"/>
            <a:ext cx="4229748" cy="923330"/>
          </a:xfrm>
          <a:prstGeom prst="rect">
            <a:avLst/>
          </a:prstGeom>
          <a:noFill/>
        </p:spPr>
        <p:txBody>
          <a:bodyPr wrap="none" rtlCol="0">
            <a:spAutoFit/>
          </a:bodyPr>
          <a:lstStyle/>
          <a:p>
            <a:r>
              <a:rPr lang="en-US" dirty="0"/>
              <a:t>p3.16xlarge, 8 V100 GPUs, 64 vCPU</a:t>
            </a:r>
          </a:p>
          <a:p>
            <a:r>
              <a:rPr lang="en-US" dirty="0"/>
              <a:t>Data set: Reddit (232K nodes, 114M edges)</a:t>
            </a:r>
          </a:p>
          <a:p>
            <a:r>
              <a:rPr lang="en-US" dirty="0"/>
              <a:t>Trained with neighbor sampling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17" y="1739084"/>
            <a:ext cx="6746644" cy="4171675"/>
          </a:xfrm>
          <a:prstGeom prst="rect">
            <a:avLst/>
          </a:prstGeom>
        </p:spPr>
      </p:pic>
      <p:sp>
        <p:nvSpPr>
          <p:cNvPr id="5" name="TextBox 4">
            <a:extLst>
              <a:ext uri="{FF2B5EF4-FFF2-40B4-BE49-F238E27FC236}">
                <a16:creationId xmlns:a16="http://schemas.microsoft.com/office/drawing/2014/main" id="{FEAC0BB3-B6A1-0942-9E21-94FE4E154B11}"/>
              </a:ext>
            </a:extLst>
          </p:cNvPr>
          <p:cNvSpPr txBox="1"/>
          <p:nvPr/>
        </p:nvSpPr>
        <p:spPr>
          <a:xfrm>
            <a:off x="5026378" y="2668348"/>
            <a:ext cx="2178224" cy="307777"/>
          </a:xfrm>
          <a:prstGeom prst="rect">
            <a:avLst/>
          </a:prstGeom>
          <a:noFill/>
        </p:spPr>
        <p:txBody>
          <a:bodyPr wrap="none" rtlCol="0">
            <a:spAutoFit/>
          </a:bodyPr>
          <a:lstStyle/>
          <a:p>
            <a:pPr algn="r"/>
            <a:r>
              <a:rPr lang="en-US" sz="1400" dirty="0">
                <a:solidFill>
                  <a:srgbClr val="FF0000"/>
                </a:solidFill>
              </a:rPr>
              <a:t>70%-80% parallel efficiency</a:t>
            </a:r>
          </a:p>
        </p:txBody>
      </p:sp>
      <p:sp>
        <p:nvSpPr>
          <p:cNvPr id="3" name="Slide Number Placeholder 2">
            <a:extLst>
              <a:ext uri="{FF2B5EF4-FFF2-40B4-BE49-F238E27FC236}">
                <a16:creationId xmlns:a16="http://schemas.microsoft.com/office/drawing/2014/main" id="{AB288F3A-E967-6C46-9C8D-B8AAF88FB3FA}"/>
              </a:ext>
            </a:extLst>
          </p:cNvPr>
          <p:cNvSpPr>
            <a:spLocks noGrp="1"/>
          </p:cNvSpPr>
          <p:nvPr>
            <p:ph type="sldNum" sz="quarter" idx="12"/>
          </p:nvPr>
        </p:nvSpPr>
        <p:spPr/>
        <p:txBody>
          <a:bodyPr/>
          <a:lstStyle/>
          <a:p>
            <a:fld id="{1AEA841C-F492-214F-BE74-25F879D30845}" type="slidenum">
              <a:rPr lang="en-US" smtClean="0"/>
              <a:t>26</a:t>
            </a:fld>
            <a:endParaRPr lang="en-US"/>
          </a:p>
        </p:txBody>
      </p:sp>
    </p:spTree>
    <p:extLst>
      <p:ext uri="{BB962C8B-B14F-4D97-AF65-F5344CB8AC3E}">
        <p14:creationId xmlns:p14="http://schemas.microsoft.com/office/powerpoint/2010/main" val="189696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Distributed training</a:t>
            </a:r>
          </a:p>
        </p:txBody>
      </p:sp>
      <p:sp>
        <p:nvSpPr>
          <p:cNvPr id="3" name="Content Placeholder 2"/>
          <p:cNvSpPr>
            <a:spLocks noGrp="1"/>
          </p:cNvSpPr>
          <p:nvPr>
            <p:ph sz="half" idx="1"/>
          </p:nvPr>
        </p:nvSpPr>
        <p:spPr>
          <a:xfrm>
            <a:off x="758119" y="2009774"/>
            <a:ext cx="5181600" cy="3052763"/>
          </a:xfrm>
        </p:spPr>
        <p:txBody>
          <a:bodyPr/>
          <a:lstStyle/>
          <a:p>
            <a:r>
              <a:rPr lang="en-US" dirty="0"/>
              <a:t>Scale to a graph with 110M nodes, 3.2B edges.</a:t>
            </a:r>
          </a:p>
          <a:p>
            <a:r>
              <a:rPr lang="en-US" dirty="0"/>
              <a:t>Linear speedup with almost no compromise in model accuracy.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282" y="3979873"/>
            <a:ext cx="5159829" cy="2310750"/>
          </a:xfrm>
          <a:prstGeom prst="rect">
            <a:avLst/>
          </a:prstGeom>
        </p:spPr>
      </p:pic>
      <p:pic>
        <p:nvPicPr>
          <p:cNvPr id="4" name="Content Placeholder 3" descr="scalability"/>
          <p:cNvPicPr>
            <a:picLocks noGrp="1" noChangeAspect="1"/>
          </p:cNvPicPr>
          <p:nvPr>
            <p:ph sz="half" idx="2"/>
          </p:nvPr>
        </p:nvPicPr>
        <p:blipFill rotWithShape="1">
          <a:blip r:embed="rId3"/>
          <a:srcRect t="50428"/>
          <a:stretch/>
        </p:blipFill>
        <p:spPr>
          <a:xfrm>
            <a:off x="6230511" y="1549188"/>
            <a:ext cx="5181600" cy="2129200"/>
          </a:xfrm>
          <a:prstGeom prst="rect">
            <a:avLst/>
          </a:prstGeom>
        </p:spPr>
      </p:pic>
    </p:spTree>
    <p:extLst>
      <p:ext uri="{BB962C8B-B14F-4D97-AF65-F5344CB8AC3E}">
        <p14:creationId xmlns:p14="http://schemas.microsoft.com/office/powerpoint/2010/main" val="269227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87B2CD11-F683-0E44-B48C-32956484A4D8}"/>
              </a:ext>
            </a:extLst>
          </p:cNvPr>
          <p:cNvPicPr>
            <a:picLocks noChangeAspect="1"/>
          </p:cNvPicPr>
          <p:nvPr/>
        </p:nvPicPr>
        <p:blipFill>
          <a:blip r:embed="rId3"/>
          <a:stretch>
            <a:fillRect/>
          </a:stretch>
        </p:blipFill>
        <p:spPr>
          <a:xfrm>
            <a:off x="129438" y="0"/>
            <a:ext cx="11933123" cy="6858000"/>
          </a:xfrm>
          <a:prstGeom prst="rect">
            <a:avLst/>
          </a:prstGeom>
        </p:spPr>
      </p:pic>
      <p:sp>
        <p:nvSpPr>
          <p:cNvPr id="4" name="Title 3">
            <a:extLst>
              <a:ext uri="{FF2B5EF4-FFF2-40B4-BE49-F238E27FC236}">
                <a16:creationId xmlns:a16="http://schemas.microsoft.com/office/drawing/2014/main" id="{2E28778E-0120-874D-9C1C-B483FFD22E92}"/>
              </a:ext>
            </a:extLst>
          </p:cNvPr>
          <p:cNvSpPr>
            <a:spLocks noGrp="1"/>
          </p:cNvSpPr>
          <p:nvPr>
            <p:ph type="title"/>
          </p:nvPr>
        </p:nvSpPr>
        <p:spPr>
          <a:xfrm>
            <a:off x="294719" y="5282356"/>
            <a:ext cx="2963111" cy="1440055"/>
          </a:xfrm>
        </p:spPr>
        <p:txBody>
          <a:bodyPr/>
          <a:lstStyle/>
          <a:p>
            <a:r>
              <a:rPr lang="en-US" b="1" dirty="0">
                <a:solidFill>
                  <a:schemeClr val="bg1"/>
                </a:solidFill>
              </a:rPr>
              <a:t>Q&amp;A</a:t>
            </a:r>
          </a:p>
        </p:txBody>
      </p:sp>
      <p:sp>
        <p:nvSpPr>
          <p:cNvPr id="11" name="Text Placeholder 4">
            <a:extLst>
              <a:ext uri="{FF2B5EF4-FFF2-40B4-BE49-F238E27FC236}">
                <a16:creationId xmlns:a16="http://schemas.microsoft.com/office/drawing/2014/main" id="{6420A252-36D4-994F-87EF-B7C4243B2C8E}"/>
              </a:ext>
            </a:extLst>
          </p:cNvPr>
          <p:cNvSpPr txBox="1">
            <a:spLocks/>
          </p:cNvSpPr>
          <p:nvPr/>
        </p:nvSpPr>
        <p:spPr>
          <a:xfrm>
            <a:off x="294719" y="1149315"/>
            <a:ext cx="3846212" cy="7078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2800" b="1" dirty="0">
                <a:solidFill>
                  <a:schemeClr val="bg1"/>
                </a:solidFill>
              </a:rPr>
              <a:t>https://</a:t>
            </a:r>
            <a:r>
              <a:rPr lang="en-US" sz="2800" b="1" dirty="0" err="1">
                <a:solidFill>
                  <a:schemeClr val="bg1"/>
                </a:solidFill>
              </a:rPr>
              <a:t>www.dgl.ai</a:t>
            </a:r>
            <a:endParaRPr lang="en-US" sz="2800" b="1" dirty="0">
              <a:solidFill>
                <a:schemeClr val="bg1"/>
              </a:solidFill>
            </a:endParaRPr>
          </a:p>
        </p:txBody>
      </p:sp>
      <p:sp>
        <p:nvSpPr>
          <p:cNvPr id="2" name="Slide Number Placeholder 1">
            <a:extLst>
              <a:ext uri="{FF2B5EF4-FFF2-40B4-BE49-F238E27FC236}">
                <a16:creationId xmlns:a16="http://schemas.microsoft.com/office/drawing/2014/main" id="{117E6776-72B5-5B42-A5D3-653DD84D0004}"/>
              </a:ext>
            </a:extLst>
          </p:cNvPr>
          <p:cNvSpPr>
            <a:spLocks noGrp="1"/>
          </p:cNvSpPr>
          <p:nvPr>
            <p:ph type="sldNum" sz="quarter" idx="12"/>
          </p:nvPr>
        </p:nvSpPr>
        <p:spPr/>
        <p:txBody>
          <a:bodyPr/>
          <a:lstStyle/>
          <a:p>
            <a:fld id="{1AEA841C-F492-214F-BE74-25F879D30845}" type="slidenum">
              <a:rPr lang="en-US" smtClean="0"/>
              <a:t>28</a:t>
            </a:fld>
            <a:endParaRPr lang="en-US"/>
          </a:p>
        </p:txBody>
      </p:sp>
      <p:sp>
        <p:nvSpPr>
          <p:cNvPr id="6" name="Text Placeholder 5">
            <a:extLst>
              <a:ext uri="{FF2B5EF4-FFF2-40B4-BE49-F238E27FC236}">
                <a16:creationId xmlns:a16="http://schemas.microsoft.com/office/drawing/2014/main" id="{57F3BE83-7D9B-7947-B82F-0C7E1EA4D0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9904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75" y="1924908"/>
            <a:ext cx="11480800" cy="291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961" y="4526602"/>
            <a:ext cx="36068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640CAC61-5088-F640-A162-B1B33C77BF85}"/>
              </a:ext>
            </a:extLst>
          </p:cNvPr>
          <p:cNvPicPr>
            <a:picLocks noChangeAspect="1"/>
          </p:cNvPicPr>
          <p:nvPr/>
        </p:nvPicPr>
        <p:blipFill>
          <a:blip r:embed="rId5"/>
          <a:stretch>
            <a:fillRect/>
          </a:stretch>
        </p:blipFill>
        <p:spPr>
          <a:xfrm>
            <a:off x="224861" y="1962150"/>
            <a:ext cx="5499100" cy="2933700"/>
          </a:xfrm>
          <a:prstGeom prst="rect">
            <a:avLst/>
          </a:prstGeom>
        </p:spPr>
      </p:pic>
      <p:pic>
        <p:nvPicPr>
          <p:cNvPr id="13" name="Picture 3">
            <a:extLst>
              <a:ext uri="{FF2B5EF4-FFF2-40B4-BE49-F238E27FC236}">
                <a16:creationId xmlns:a16="http://schemas.microsoft.com/office/drawing/2014/main" id="{F69ACBE9-3805-E545-AEF4-3ADB68479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04" y="4653602"/>
            <a:ext cx="2616200" cy="9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A3229E13-9C01-F342-9EE9-9C4964C85A6D}"/>
              </a:ext>
            </a:extLst>
          </p:cNvPr>
          <p:cNvSpPr>
            <a:spLocks noGrp="1"/>
          </p:cNvSpPr>
          <p:nvPr>
            <p:ph type="sldNum" sz="quarter" idx="12"/>
          </p:nvPr>
        </p:nvSpPr>
        <p:spPr/>
        <p:txBody>
          <a:bodyPr/>
          <a:lstStyle/>
          <a:p>
            <a:fld id="{1AEA841C-F492-214F-BE74-25F879D30845}" type="slidenum">
              <a:rPr lang="en-US" smtClean="0"/>
              <a:t>29</a:t>
            </a:fld>
            <a:endParaRPr lang="en-US"/>
          </a:p>
        </p:txBody>
      </p:sp>
    </p:spTree>
    <p:extLst>
      <p:ext uri="{BB962C8B-B14F-4D97-AF65-F5344CB8AC3E}">
        <p14:creationId xmlns:p14="http://schemas.microsoft.com/office/powerpoint/2010/main" val="550224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438D-D1C0-264C-B53A-73B787B6E1FF}"/>
              </a:ext>
            </a:extLst>
          </p:cNvPr>
          <p:cNvSpPr>
            <a:spLocks noGrp="1"/>
          </p:cNvSpPr>
          <p:nvPr>
            <p:ph type="title"/>
          </p:nvPr>
        </p:nvSpPr>
        <p:spPr/>
        <p:txBody>
          <a:bodyPr/>
          <a:lstStyle/>
          <a:p>
            <a:r>
              <a:rPr lang="en-US" dirty="0"/>
              <a:t>GNN Refresher</a:t>
            </a:r>
          </a:p>
        </p:txBody>
      </p:sp>
      <p:sp>
        <p:nvSpPr>
          <p:cNvPr id="3" name="Text Placeholder 2">
            <a:extLst>
              <a:ext uri="{FF2B5EF4-FFF2-40B4-BE49-F238E27FC236}">
                <a16:creationId xmlns:a16="http://schemas.microsoft.com/office/drawing/2014/main" id="{E93099F1-7908-F34C-84F3-766B8929DA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EEAD3-7FB5-BB48-B670-D91AC144145B}"/>
              </a:ext>
            </a:extLst>
          </p:cNvPr>
          <p:cNvSpPr>
            <a:spLocks noGrp="1"/>
          </p:cNvSpPr>
          <p:nvPr>
            <p:ph type="sldNum" sz="quarter" idx="12"/>
          </p:nvPr>
        </p:nvSpPr>
        <p:spPr/>
        <p:txBody>
          <a:bodyPr/>
          <a:lstStyle/>
          <a:p>
            <a:fld id="{1AEA841C-F492-214F-BE74-25F879D30845}" type="slidenum">
              <a:rPr lang="en-US" smtClean="0"/>
              <a:pPr/>
              <a:t>3</a:t>
            </a:fld>
            <a:endParaRPr lang="en-US"/>
          </a:p>
        </p:txBody>
      </p:sp>
    </p:spTree>
    <p:extLst>
      <p:ext uri="{BB962C8B-B14F-4D97-AF65-F5344CB8AC3E}">
        <p14:creationId xmlns:p14="http://schemas.microsoft.com/office/powerpoint/2010/main" val="2113118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 (GAT)</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1" y="1584093"/>
            <a:ext cx="11329259" cy="411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62" y="5039016"/>
            <a:ext cx="5798006" cy="123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437CE1C-C3DD-D144-9452-571AAC9C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62" y="1584093"/>
            <a:ext cx="5592969" cy="347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8808D9A4-3E24-FC41-83C1-D98EEB22CE14}"/>
              </a:ext>
            </a:extLst>
          </p:cNvPr>
          <p:cNvSpPr>
            <a:spLocks noGrp="1"/>
          </p:cNvSpPr>
          <p:nvPr>
            <p:ph type="sldNum" sz="quarter" idx="12"/>
          </p:nvPr>
        </p:nvSpPr>
        <p:spPr/>
        <p:txBody>
          <a:bodyPr/>
          <a:lstStyle/>
          <a:p>
            <a:fld id="{1AEA841C-F492-214F-BE74-25F879D30845}" type="slidenum">
              <a:rPr lang="en-US" smtClean="0"/>
              <a:t>30</a:t>
            </a:fld>
            <a:endParaRPr lang="en-US"/>
          </a:p>
        </p:txBody>
      </p:sp>
    </p:spTree>
    <p:extLst>
      <p:ext uri="{BB962C8B-B14F-4D97-AF65-F5344CB8AC3E}">
        <p14:creationId xmlns:p14="http://schemas.microsoft.com/office/powerpoint/2010/main" val="2544938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450216" cy="1325563"/>
          </a:xfrm>
        </p:spPr>
        <p:txBody>
          <a:bodyPr>
            <a:normAutofit/>
          </a:bodyPr>
          <a:lstStyle/>
          <a:p>
            <a:r>
              <a:rPr lang="en-US" altLang="zh-CN" sz="4000" dirty="0"/>
              <a:t>Different scenarios require different support</a:t>
            </a:r>
            <a:endParaRPr lang="zh-CN" altLang="en-US" sz="4000" dirty="0"/>
          </a:p>
        </p:txBody>
      </p:sp>
      <p:pic>
        <p:nvPicPr>
          <p:cNvPr id="1026" name="Picture 2" descr="âsocial network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08" y="1735540"/>
            <a:ext cx="3203689" cy="179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83A45-CA4E-FE43-987F-62C5DECE7E89}"/>
              </a:ext>
            </a:extLst>
          </p:cNvPr>
          <p:cNvSpPr txBox="1"/>
          <p:nvPr/>
        </p:nvSpPr>
        <p:spPr>
          <a:xfrm>
            <a:off x="1043855" y="3466463"/>
            <a:ext cx="3274296"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Single giant graph</a:t>
            </a:r>
          </a:p>
        </p:txBody>
      </p:sp>
      <p:pic>
        <p:nvPicPr>
          <p:cNvPr id="1028" name="Picture 4" descr="âmolecule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t="4062" b="9253"/>
          <a:stretch/>
        </p:blipFill>
        <p:spPr bwMode="auto">
          <a:xfrm>
            <a:off x="6939396" y="1768507"/>
            <a:ext cx="3083041" cy="1728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83A45-CA4E-FE43-987F-62C5DECE7E89}"/>
              </a:ext>
            </a:extLst>
          </p:cNvPr>
          <p:cNvSpPr txBox="1"/>
          <p:nvPr/>
        </p:nvSpPr>
        <p:spPr>
          <a:xfrm>
            <a:off x="6768073" y="3470547"/>
            <a:ext cx="3734263"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Many moderate-sized graphs</a:t>
            </a:r>
          </a:p>
        </p:txBody>
      </p:sp>
      <p:pic>
        <p:nvPicPr>
          <p:cNvPr id="1030" name="Picture 6" descr="âdynamic graph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20663"/>
            <a:ext cx="4137839" cy="1427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83A45-CA4E-FE43-987F-62C5DECE7E89}"/>
              </a:ext>
            </a:extLst>
          </p:cNvPr>
          <p:cNvSpPr txBox="1"/>
          <p:nvPr/>
        </p:nvSpPr>
        <p:spPr>
          <a:xfrm>
            <a:off x="1429550" y="5571608"/>
            <a:ext cx="2502905"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Dynamic graph</a:t>
            </a:r>
          </a:p>
        </p:txBody>
      </p:sp>
      <p:sp>
        <p:nvSpPr>
          <p:cNvPr id="10" name="TextBox 9">
            <a:extLst>
              <a:ext uri="{FF2B5EF4-FFF2-40B4-BE49-F238E27FC236}">
                <a16:creationId xmlns:a16="http://schemas.microsoft.com/office/drawing/2014/main" id="{B5F83A45-CA4E-FE43-987F-62C5DECE7E89}"/>
              </a:ext>
            </a:extLst>
          </p:cNvPr>
          <p:cNvSpPr txBox="1"/>
          <p:nvPr/>
        </p:nvSpPr>
        <p:spPr>
          <a:xfrm>
            <a:off x="7031136" y="5645648"/>
            <a:ext cx="3336864"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Heterogeneous graph</a:t>
            </a:r>
          </a:p>
        </p:txBody>
      </p:sp>
      <p:pic>
        <p:nvPicPr>
          <p:cNvPr id="1032" name="Picture 8"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2519" y="4142875"/>
            <a:ext cx="3316793" cy="1928615"/>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7"/>
          <p:cNvSpPr/>
          <p:nvPr/>
        </p:nvSpPr>
        <p:spPr>
          <a:xfrm>
            <a:off x="3587182" y="2161274"/>
            <a:ext cx="1824203"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Sampling</a:t>
            </a:r>
            <a:endParaRPr lang="zh-CN" altLang="en-US" sz="2400" dirty="0">
              <a:solidFill>
                <a:schemeClr val="tx2"/>
              </a:solidFill>
            </a:endParaRPr>
          </a:p>
        </p:txBody>
      </p:sp>
      <p:sp>
        <p:nvSpPr>
          <p:cNvPr id="15" name="圆角矩形 14"/>
          <p:cNvSpPr/>
          <p:nvPr/>
        </p:nvSpPr>
        <p:spPr>
          <a:xfrm>
            <a:off x="9552384" y="2030587"/>
            <a:ext cx="1824203" cy="8374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Batching graphs</a:t>
            </a:r>
            <a:endParaRPr lang="zh-CN" altLang="en-US" sz="2400" dirty="0">
              <a:solidFill>
                <a:schemeClr val="tx2"/>
              </a:solidFill>
            </a:endParaRPr>
          </a:p>
        </p:txBody>
      </p:sp>
      <p:sp>
        <p:nvSpPr>
          <p:cNvPr id="16" name="圆角矩形 15"/>
          <p:cNvSpPr/>
          <p:nvPr/>
        </p:nvSpPr>
        <p:spPr>
          <a:xfrm>
            <a:off x="3587181" y="4285124"/>
            <a:ext cx="1824203" cy="6620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Mutation</a:t>
            </a:r>
            <a:endParaRPr lang="zh-CN" altLang="en-US" sz="2400" dirty="0">
              <a:solidFill>
                <a:schemeClr val="tx2"/>
              </a:solidFill>
            </a:endParaRPr>
          </a:p>
        </p:txBody>
      </p:sp>
      <p:sp>
        <p:nvSpPr>
          <p:cNvPr id="17" name="圆角矩形 16"/>
          <p:cNvSpPr/>
          <p:nvPr/>
        </p:nvSpPr>
        <p:spPr>
          <a:xfrm>
            <a:off x="9552384" y="4220964"/>
            <a:ext cx="2496277" cy="790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Heterogeneous</a:t>
            </a:r>
            <a:endParaRPr lang="zh-CN" altLang="en-US" sz="2400" dirty="0">
              <a:solidFill>
                <a:schemeClr val="tx2"/>
              </a:solidFill>
            </a:endParaRPr>
          </a:p>
        </p:txBody>
      </p:sp>
      <p:sp>
        <p:nvSpPr>
          <p:cNvPr id="4" name="Slide Number Placeholder 3">
            <a:extLst>
              <a:ext uri="{FF2B5EF4-FFF2-40B4-BE49-F238E27FC236}">
                <a16:creationId xmlns:a16="http://schemas.microsoft.com/office/drawing/2014/main" id="{96B6C52E-8693-7246-B98A-25B8AADF255A}"/>
              </a:ext>
            </a:extLst>
          </p:cNvPr>
          <p:cNvSpPr>
            <a:spLocks noGrp="1"/>
          </p:cNvSpPr>
          <p:nvPr>
            <p:ph type="sldNum" sz="quarter" idx="12"/>
          </p:nvPr>
        </p:nvSpPr>
        <p:spPr/>
        <p:txBody>
          <a:bodyPr/>
          <a:lstStyle/>
          <a:p>
            <a:fld id="{1AEA841C-F492-214F-BE74-25F879D30845}" type="slidenum">
              <a:rPr lang="en-US" smtClean="0"/>
              <a:t>31</a:t>
            </a:fld>
            <a:endParaRPr lang="en-US"/>
          </a:p>
        </p:txBody>
      </p:sp>
    </p:spTree>
    <p:extLst>
      <p:ext uri="{BB962C8B-B14F-4D97-AF65-F5344CB8AC3E}">
        <p14:creationId xmlns:p14="http://schemas.microsoft.com/office/powerpoint/2010/main" val="135266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87BE8A5-560E-0E4E-A9DB-3BF18759976D}"/>
              </a:ext>
            </a:extLst>
          </p:cNvPr>
          <p:cNvGrpSpPr/>
          <p:nvPr/>
        </p:nvGrpSpPr>
        <p:grpSpPr>
          <a:xfrm>
            <a:off x="216976" y="170481"/>
            <a:ext cx="4386022" cy="4355024"/>
            <a:chOff x="216976" y="170481"/>
            <a:chExt cx="4386022" cy="4355024"/>
          </a:xfrm>
        </p:grpSpPr>
        <p:sp>
          <p:nvSpPr>
            <p:cNvPr id="23" name="Rectangle 22">
              <a:extLst>
                <a:ext uri="{FF2B5EF4-FFF2-40B4-BE49-F238E27FC236}">
                  <a16:creationId xmlns:a16="http://schemas.microsoft.com/office/drawing/2014/main" id="{8559C111-8CB9-3D43-BA94-FF55B3B4452A}"/>
                </a:ext>
              </a:extLst>
            </p:cNvPr>
            <p:cNvSpPr/>
            <p:nvPr/>
          </p:nvSpPr>
          <p:spPr>
            <a:xfrm>
              <a:off x="216976" y="170481"/>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DDC9F5-4205-DD41-84F1-59129DC934CF}"/>
                </a:ext>
              </a:extLst>
            </p:cNvPr>
            <p:cNvGrpSpPr/>
            <p:nvPr/>
          </p:nvGrpSpPr>
          <p:grpSpPr>
            <a:xfrm>
              <a:off x="360399" y="342450"/>
              <a:ext cx="4087615" cy="3929695"/>
              <a:chOff x="592873" y="1233320"/>
              <a:chExt cx="4087615" cy="3929695"/>
            </a:xfrm>
          </p:grpSpPr>
          <p:pic>
            <p:nvPicPr>
              <p:cNvPr id="4" name="Picture 3">
                <a:extLst>
                  <a:ext uri="{FF2B5EF4-FFF2-40B4-BE49-F238E27FC236}">
                    <a16:creationId xmlns:a16="http://schemas.microsoft.com/office/drawing/2014/main" id="{6BEE4CA1-F990-5549-B076-6663192125AE}"/>
                  </a:ext>
                </a:extLst>
              </p:cNvPr>
              <p:cNvPicPr>
                <a:picLocks noChangeAspect="1"/>
              </p:cNvPicPr>
              <p:nvPr/>
            </p:nvPicPr>
            <p:blipFill rotWithShape="1">
              <a:blip r:embed="rId3"/>
              <a:srcRect l="8971" r="5297"/>
              <a:stretch/>
            </p:blipFill>
            <p:spPr>
              <a:xfrm>
                <a:off x="785186" y="3012222"/>
                <a:ext cx="3735092" cy="2150793"/>
              </a:xfrm>
              <a:prstGeom prst="rect">
                <a:avLst/>
              </a:prstGeom>
            </p:spPr>
          </p:pic>
          <p:sp>
            <p:nvSpPr>
              <p:cNvPr id="6" name="TextBox 5">
                <a:extLst>
                  <a:ext uri="{FF2B5EF4-FFF2-40B4-BE49-F238E27FC236}">
                    <a16:creationId xmlns:a16="http://schemas.microsoft.com/office/drawing/2014/main" id="{08387C15-7D5D-464B-AB2F-998B7C070129}"/>
                  </a:ext>
                </a:extLst>
              </p:cNvPr>
              <p:cNvSpPr txBox="1"/>
              <p:nvPr/>
            </p:nvSpPr>
            <p:spPr>
              <a:xfrm>
                <a:off x="592873" y="1233320"/>
                <a:ext cx="2059859" cy="461665"/>
              </a:xfrm>
              <a:prstGeom prst="rect">
                <a:avLst/>
              </a:prstGeom>
              <a:noFill/>
            </p:spPr>
            <p:txBody>
              <a:bodyPr wrap="none" rtlCol="0">
                <a:spAutoFit/>
              </a:bodyPr>
              <a:lstStyle/>
              <a:p>
                <a:r>
                  <a:rPr lang="en-US" sz="2400" b="1" dirty="0">
                    <a:solidFill>
                      <a:srgbClr val="FF0000"/>
                    </a:solidFill>
                  </a:rPr>
                  <a:t>Fraud &amp; Abuse</a:t>
                </a:r>
              </a:p>
            </p:txBody>
          </p:sp>
          <p:sp>
            <p:nvSpPr>
              <p:cNvPr id="7" name="TextBox 6">
                <a:extLst>
                  <a:ext uri="{FF2B5EF4-FFF2-40B4-BE49-F238E27FC236}">
                    <a16:creationId xmlns:a16="http://schemas.microsoft.com/office/drawing/2014/main" id="{A17F8227-B510-524E-B447-D143FF4F3DC0}"/>
                  </a:ext>
                </a:extLst>
              </p:cNvPr>
              <p:cNvSpPr txBox="1"/>
              <p:nvPr/>
            </p:nvSpPr>
            <p:spPr>
              <a:xfrm>
                <a:off x="592873" y="1694985"/>
                <a:ext cx="4087615" cy="1015663"/>
              </a:xfrm>
              <a:prstGeom prst="rect">
                <a:avLst/>
              </a:prstGeom>
              <a:noFill/>
            </p:spPr>
            <p:txBody>
              <a:bodyPr wrap="square" rtlCol="0">
                <a:spAutoFit/>
              </a:bodyPr>
              <a:lstStyle/>
              <a:p>
                <a:r>
                  <a:rPr lang="en-US" sz="2000" dirty="0"/>
                  <a:t>Detect malicious accounts, fraudulent financial transactions, fake reviews, fraudulent insurance claims, …</a:t>
                </a:r>
              </a:p>
            </p:txBody>
          </p:sp>
        </p:grpSp>
      </p:grpSp>
      <p:grpSp>
        <p:nvGrpSpPr>
          <p:cNvPr id="26" name="Group 25">
            <a:extLst>
              <a:ext uri="{FF2B5EF4-FFF2-40B4-BE49-F238E27FC236}">
                <a16:creationId xmlns:a16="http://schemas.microsoft.com/office/drawing/2014/main" id="{D232854B-1343-0D4A-A9E4-5BDC7FF21BDC}"/>
              </a:ext>
            </a:extLst>
          </p:cNvPr>
          <p:cNvGrpSpPr/>
          <p:nvPr/>
        </p:nvGrpSpPr>
        <p:grpSpPr>
          <a:xfrm>
            <a:off x="7498834" y="170481"/>
            <a:ext cx="4386022" cy="4355024"/>
            <a:chOff x="7262858" y="550528"/>
            <a:chExt cx="4386022" cy="4355024"/>
          </a:xfrm>
        </p:grpSpPr>
        <p:sp>
          <p:nvSpPr>
            <p:cNvPr id="24" name="Rectangle 23">
              <a:extLst>
                <a:ext uri="{FF2B5EF4-FFF2-40B4-BE49-F238E27FC236}">
                  <a16:creationId xmlns:a16="http://schemas.microsoft.com/office/drawing/2014/main" id="{2245E10F-9D42-144D-99C9-CCE4C6709FBF}"/>
                </a:ext>
              </a:extLst>
            </p:cNvPr>
            <p:cNvSpPr/>
            <p:nvPr/>
          </p:nvSpPr>
          <p:spPr>
            <a:xfrm>
              <a:off x="7262858" y="550528"/>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CDBC6B-10E7-B44F-AEB7-F8F4C131B1EC}"/>
                </a:ext>
              </a:extLst>
            </p:cNvPr>
            <p:cNvGrpSpPr/>
            <p:nvPr/>
          </p:nvGrpSpPr>
          <p:grpSpPr>
            <a:xfrm>
              <a:off x="7347611" y="590423"/>
              <a:ext cx="4227004" cy="4218532"/>
              <a:chOff x="6743116" y="1385720"/>
              <a:chExt cx="4227004" cy="4218532"/>
            </a:xfrm>
          </p:grpSpPr>
          <p:sp>
            <p:nvSpPr>
              <p:cNvPr id="11" name="TextBox 10">
                <a:extLst>
                  <a:ext uri="{FF2B5EF4-FFF2-40B4-BE49-F238E27FC236}">
                    <a16:creationId xmlns:a16="http://schemas.microsoft.com/office/drawing/2014/main" id="{91805F2E-8A71-0A4B-9D37-7C3D32300558}"/>
                  </a:ext>
                </a:extLst>
              </p:cNvPr>
              <p:cNvSpPr txBox="1"/>
              <p:nvPr/>
            </p:nvSpPr>
            <p:spPr>
              <a:xfrm>
                <a:off x="6743116" y="1385720"/>
                <a:ext cx="2572307" cy="461665"/>
              </a:xfrm>
              <a:prstGeom prst="rect">
                <a:avLst/>
              </a:prstGeom>
              <a:noFill/>
            </p:spPr>
            <p:txBody>
              <a:bodyPr wrap="none" rtlCol="0">
                <a:spAutoFit/>
              </a:bodyPr>
              <a:lstStyle/>
              <a:p>
                <a:r>
                  <a:rPr lang="en-US" sz="2400" b="1" dirty="0">
                    <a:solidFill>
                      <a:srgbClr val="FF0000"/>
                    </a:solidFill>
                  </a:rPr>
                  <a:t>Recommendations</a:t>
                </a:r>
              </a:p>
            </p:txBody>
          </p:sp>
          <p:sp>
            <p:nvSpPr>
              <p:cNvPr id="12" name="TextBox 11">
                <a:extLst>
                  <a:ext uri="{FF2B5EF4-FFF2-40B4-BE49-F238E27FC236}">
                    <a16:creationId xmlns:a16="http://schemas.microsoft.com/office/drawing/2014/main" id="{DE6109CC-93F9-6847-80E5-59FB315D30C7}"/>
                  </a:ext>
                </a:extLst>
              </p:cNvPr>
              <p:cNvSpPr txBox="1"/>
              <p:nvPr/>
            </p:nvSpPr>
            <p:spPr>
              <a:xfrm>
                <a:off x="6743116" y="1847385"/>
                <a:ext cx="4214186" cy="707886"/>
              </a:xfrm>
              <a:prstGeom prst="rect">
                <a:avLst/>
              </a:prstGeom>
              <a:noFill/>
            </p:spPr>
            <p:txBody>
              <a:bodyPr wrap="square" rtlCol="0">
                <a:spAutoFit/>
              </a:bodyPr>
              <a:lstStyle/>
              <a:p>
                <a:r>
                  <a:rPr lang="en-US" sz="2000" dirty="0"/>
                  <a:t>Products, media, articles, experiences, jobs, courses, spouses, …</a:t>
                </a:r>
              </a:p>
            </p:txBody>
          </p:sp>
          <p:pic>
            <p:nvPicPr>
              <p:cNvPr id="13" name="Picture 2" descr="https://lh6.googleusercontent.com/zMBqgipvXK1N2REcAS33JYFaqTsQyFaV8PVWfVoWkHbt66jLKsMwtIfE9xWXt3gggOnYKJCHeznRr8MDxwVOvAZWV1vKKXRE-mRQO_9_aOUDN-KCvGSJ2ufUAkoFHDDg-_U2HtQ">
                <a:extLst>
                  <a:ext uri="{FF2B5EF4-FFF2-40B4-BE49-F238E27FC236}">
                    <a16:creationId xmlns:a16="http://schemas.microsoft.com/office/drawing/2014/main" id="{05DE3F74-1194-484F-8883-7257FDC0E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583" y="2996786"/>
                <a:ext cx="4094537" cy="26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4188812C-783E-264A-9B6D-77838FAB762F}"/>
              </a:ext>
            </a:extLst>
          </p:cNvPr>
          <p:cNvGrpSpPr/>
          <p:nvPr/>
        </p:nvGrpSpPr>
        <p:grpSpPr>
          <a:xfrm>
            <a:off x="2614723" y="4827079"/>
            <a:ext cx="6962553" cy="1922807"/>
            <a:chOff x="2577883" y="4763007"/>
            <a:chExt cx="6962553" cy="1922807"/>
          </a:xfrm>
        </p:grpSpPr>
        <p:sp>
          <p:nvSpPr>
            <p:cNvPr id="25" name="Rectangle 24">
              <a:extLst>
                <a:ext uri="{FF2B5EF4-FFF2-40B4-BE49-F238E27FC236}">
                  <a16:creationId xmlns:a16="http://schemas.microsoft.com/office/drawing/2014/main" id="{1B15FD90-0734-E44A-A18A-CBB75F21CAB8}"/>
                </a:ext>
              </a:extLst>
            </p:cNvPr>
            <p:cNvSpPr/>
            <p:nvPr/>
          </p:nvSpPr>
          <p:spPr>
            <a:xfrm>
              <a:off x="2577883" y="4763007"/>
              <a:ext cx="6962553" cy="19228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932884A-81ED-DC46-9559-AC11915A7BF6}"/>
                </a:ext>
              </a:extLst>
            </p:cNvPr>
            <p:cNvGrpSpPr/>
            <p:nvPr/>
          </p:nvGrpSpPr>
          <p:grpSpPr>
            <a:xfrm>
              <a:off x="2651564" y="4790250"/>
              <a:ext cx="6576830" cy="1700756"/>
              <a:chOff x="1783659" y="4759361"/>
              <a:chExt cx="6576830" cy="1700756"/>
            </a:xfrm>
          </p:grpSpPr>
          <p:grpSp>
            <p:nvGrpSpPr>
              <p:cNvPr id="16" name="Group 15">
                <a:extLst>
                  <a:ext uri="{FF2B5EF4-FFF2-40B4-BE49-F238E27FC236}">
                    <a16:creationId xmlns:a16="http://schemas.microsoft.com/office/drawing/2014/main" id="{6BE53E8A-BAF5-7C43-BDAE-BC749E9A17CE}"/>
                  </a:ext>
                </a:extLst>
              </p:cNvPr>
              <p:cNvGrpSpPr/>
              <p:nvPr/>
            </p:nvGrpSpPr>
            <p:grpSpPr>
              <a:xfrm>
                <a:off x="1783659" y="4821692"/>
                <a:ext cx="4087615" cy="1477328"/>
                <a:chOff x="592873" y="1233320"/>
                <a:chExt cx="4087615" cy="1477328"/>
              </a:xfrm>
            </p:grpSpPr>
            <p:sp>
              <p:nvSpPr>
                <p:cNvPr id="18" name="TextBox 17">
                  <a:extLst>
                    <a:ext uri="{FF2B5EF4-FFF2-40B4-BE49-F238E27FC236}">
                      <a16:creationId xmlns:a16="http://schemas.microsoft.com/office/drawing/2014/main" id="{AF351BB5-F9DF-B145-9938-8A6CA8497422}"/>
                    </a:ext>
                  </a:extLst>
                </p:cNvPr>
                <p:cNvSpPr txBox="1"/>
                <p:nvPr/>
              </p:nvSpPr>
              <p:spPr>
                <a:xfrm>
                  <a:off x="592873" y="1233320"/>
                  <a:ext cx="1501437" cy="461665"/>
                </a:xfrm>
                <a:prstGeom prst="rect">
                  <a:avLst/>
                </a:prstGeom>
                <a:noFill/>
              </p:spPr>
              <p:txBody>
                <a:bodyPr wrap="none" rtlCol="0">
                  <a:spAutoFit/>
                </a:bodyPr>
                <a:lstStyle/>
                <a:p>
                  <a:r>
                    <a:rPr lang="en-US" sz="2400" b="1" dirty="0">
                      <a:solidFill>
                        <a:srgbClr val="FF0000"/>
                      </a:solidFill>
                    </a:rPr>
                    <a:t>Marketing</a:t>
                  </a:r>
                </a:p>
              </p:txBody>
            </p:sp>
            <p:sp>
              <p:nvSpPr>
                <p:cNvPr id="19" name="TextBox 18">
                  <a:extLst>
                    <a:ext uri="{FF2B5EF4-FFF2-40B4-BE49-F238E27FC236}">
                      <a16:creationId xmlns:a16="http://schemas.microsoft.com/office/drawing/2014/main" id="{EA39E432-D0D5-DB48-9E28-71984182F171}"/>
                    </a:ext>
                  </a:extLst>
                </p:cNvPr>
                <p:cNvSpPr txBox="1"/>
                <p:nvPr/>
              </p:nvSpPr>
              <p:spPr>
                <a:xfrm>
                  <a:off x="592873" y="1694985"/>
                  <a:ext cx="4087615" cy="1015663"/>
                </a:xfrm>
                <a:prstGeom prst="rect">
                  <a:avLst/>
                </a:prstGeom>
                <a:noFill/>
              </p:spPr>
              <p:txBody>
                <a:bodyPr wrap="square" rtlCol="0">
                  <a:spAutoFit/>
                </a:bodyPr>
                <a:lstStyle/>
                <a:p>
                  <a:r>
                    <a:rPr lang="en-US" sz="2000" dirty="0"/>
                    <a:t>Who should get a discount? Who are the influencers? Who are the risk of churning?</a:t>
                  </a:r>
                </a:p>
              </p:txBody>
            </p:sp>
          </p:grpSp>
          <p:pic>
            <p:nvPicPr>
              <p:cNvPr id="20" name="Picture 19">
                <a:extLst>
                  <a:ext uri="{FF2B5EF4-FFF2-40B4-BE49-F238E27FC236}">
                    <a16:creationId xmlns:a16="http://schemas.microsoft.com/office/drawing/2014/main" id="{EFC466F4-5694-824B-B343-FA6ECDF39B94}"/>
                  </a:ext>
                </a:extLst>
              </p:cNvPr>
              <p:cNvPicPr>
                <a:picLocks noChangeAspect="1"/>
              </p:cNvPicPr>
              <p:nvPr/>
            </p:nvPicPr>
            <p:blipFill>
              <a:blip r:embed="rId5"/>
              <a:stretch>
                <a:fillRect/>
              </a:stretch>
            </p:blipFill>
            <p:spPr>
              <a:xfrm>
                <a:off x="6096000" y="4759361"/>
                <a:ext cx="2264489" cy="1700756"/>
              </a:xfrm>
              <a:prstGeom prst="rect">
                <a:avLst/>
              </a:prstGeom>
            </p:spPr>
          </p:pic>
        </p:grpSp>
      </p:grpSp>
      <p:grpSp>
        <p:nvGrpSpPr>
          <p:cNvPr id="32" name="Group 31">
            <a:extLst>
              <a:ext uri="{FF2B5EF4-FFF2-40B4-BE49-F238E27FC236}">
                <a16:creationId xmlns:a16="http://schemas.microsoft.com/office/drawing/2014/main" id="{0C2651D4-B54F-7940-8CD7-41F017360849}"/>
              </a:ext>
            </a:extLst>
          </p:cNvPr>
          <p:cNvGrpSpPr/>
          <p:nvPr/>
        </p:nvGrpSpPr>
        <p:grpSpPr>
          <a:xfrm>
            <a:off x="1854157" y="1426342"/>
            <a:ext cx="3169929" cy="2724615"/>
            <a:chOff x="7656162" y="1410347"/>
            <a:chExt cx="3169929" cy="2724615"/>
          </a:xfrm>
        </p:grpSpPr>
        <p:sp>
          <p:nvSpPr>
            <p:cNvPr id="33" name="Rectangle 32">
              <a:extLst>
                <a:ext uri="{FF2B5EF4-FFF2-40B4-BE49-F238E27FC236}">
                  <a16:creationId xmlns:a16="http://schemas.microsoft.com/office/drawing/2014/main" id="{D411B8F2-0AAC-D145-B1AD-B177CB4AE3A1}"/>
                </a:ext>
              </a:extLst>
            </p:cNvPr>
            <p:cNvSpPr/>
            <p:nvPr/>
          </p:nvSpPr>
          <p:spPr>
            <a:xfrm>
              <a:off x="7656162" y="1410347"/>
              <a:ext cx="3169929" cy="27246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6E8984A-F589-A24E-8DDF-2F28328A177B}"/>
                </a:ext>
              </a:extLst>
            </p:cNvPr>
            <p:cNvGrpSpPr/>
            <p:nvPr/>
          </p:nvGrpSpPr>
          <p:grpSpPr>
            <a:xfrm>
              <a:off x="7798672" y="1605025"/>
              <a:ext cx="2799850" cy="2431362"/>
              <a:chOff x="7798672" y="1605025"/>
              <a:chExt cx="2799850" cy="2431362"/>
            </a:xfrm>
          </p:grpSpPr>
          <p:sp>
            <p:nvSpPr>
              <p:cNvPr id="35" name="TextBox 34">
                <a:extLst>
                  <a:ext uri="{FF2B5EF4-FFF2-40B4-BE49-F238E27FC236}">
                    <a16:creationId xmlns:a16="http://schemas.microsoft.com/office/drawing/2014/main" id="{9C8602D4-975B-C148-A821-FD2A37B85C46}"/>
                  </a:ext>
                </a:extLst>
              </p:cNvPr>
              <p:cNvSpPr txBox="1"/>
              <p:nvPr/>
            </p:nvSpPr>
            <p:spPr>
              <a:xfrm>
                <a:off x="8075783" y="3728610"/>
                <a:ext cx="2414572" cy="307777"/>
              </a:xfrm>
              <a:prstGeom prst="rect">
                <a:avLst/>
              </a:prstGeom>
              <a:noFill/>
            </p:spPr>
            <p:txBody>
              <a:bodyPr wrap="none" rtlCol="0">
                <a:spAutoFit/>
              </a:bodyPr>
              <a:lstStyle/>
              <a:p>
                <a:r>
                  <a:rPr lang="en-US" altLang="zh-CN" sz="1400" dirty="0"/>
                  <a:t>Financial transactions network</a:t>
                </a:r>
                <a:endParaRPr lang="en-US" sz="1400" dirty="0"/>
              </a:p>
            </p:txBody>
          </p:sp>
          <p:pic>
            <p:nvPicPr>
              <p:cNvPr id="36" name="Picture 35">
                <a:extLst>
                  <a:ext uri="{FF2B5EF4-FFF2-40B4-BE49-F238E27FC236}">
                    <a16:creationId xmlns:a16="http://schemas.microsoft.com/office/drawing/2014/main" id="{F63EED31-80ED-4543-95C7-AE42B2135CE9}"/>
                  </a:ext>
                </a:extLst>
              </p:cNvPr>
              <p:cNvPicPr>
                <a:picLocks noChangeAspect="1"/>
              </p:cNvPicPr>
              <p:nvPr/>
            </p:nvPicPr>
            <p:blipFill>
              <a:blip r:embed="rId6"/>
              <a:stretch>
                <a:fillRect/>
              </a:stretch>
            </p:blipFill>
            <p:spPr>
              <a:xfrm>
                <a:off x="7798672" y="1605025"/>
                <a:ext cx="2799850" cy="2150793"/>
              </a:xfrm>
              <a:prstGeom prst="rect">
                <a:avLst/>
              </a:prstGeom>
            </p:spPr>
          </p:pic>
        </p:grpSp>
      </p:grpSp>
      <p:grpSp>
        <p:nvGrpSpPr>
          <p:cNvPr id="37" name="Group 36">
            <a:extLst>
              <a:ext uri="{FF2B5EF4-FFF2-40B4-BE49-F238E27FC236}">
                <a16:creationId xmlns:a16="http://schemas.microsoft.com/office/drawing/2014/main" id="{E619C1C4-981B-DA40-B9A2-E0BF3ED00F90}"/>
              </a:ext>
            </a:extLst>
          </p:cNvPr>
          <p:cNvGrpSpPr/>
          <p:nvPr/>
        </p:nvGrpSpPr>
        <p:grpSpPr>
          <a:xfrm>
            <a:off x="6869507" y="1474419"/>
            <a:ext cx="3169928" cy="2676537"/>
            <a:chOff x="3374160" y="3580107"/>
            <a:chExt cx="3169928" cy="2676537"/>
          </a:xfrm>
        </p:grpSpPr>
        <p:sp>
          <p:nvSpPr>
            <p:cNvPr id="38" name="Rectangle 37">
              <a:extLst>
                <a:ext uri="{FF2B5EF4-FFF2-40B4-BE49-F238E27FC236}">
                  <a16:creationId xmlns:a16="http://schemas.microsoft.com/office/drawing/2014/main" id="{71302F00-7727-D04F-BF76-281A3D51BC2C}"/>
                </a:ext>
              </a:extLst>
            </p:cNvPr>
            <p:cNvSpPr/>
            <p:nvPr/>
          </p:nvSpPr>
          <p:spPr>
            <a:xfrm>
              <a:off x="3374160" y="3580107"/>
              <a:ext cx="3169928" cy="267653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266446E-4C64-0644-BCE9-4104A77E7167}"/>
                </a:ext>
              </a:extLst>
            </p:cNvPr>
            <p:cNvSpPr txBox="1"/>
            <p:nvPr/>
          </p:nvSpPr>
          <p:spPr>
            <a:xfrm>
              <a:off x="3722663" y="5812730"/>
              <a:ext cx="2448042" cy="307777"/>
            </a:xfrm>
            <a:prstGeom prst="rect">
              <a:avLst/>
            </a:prstGeom>
            <a:noFill/>
          </p:spPr>
          <p:txBody>
            <a:bodyPr wrap="none" rtlCol="0">
              <a:spAutoFit/>
            </a:bodyPr>
            <a:lstStyle/>
            <a:p>
              <a:r>
                <a:rPr lang="en-US" altLang="zh-CN" sz="1400" dirty="0"/>
                <a:t>Collaborative knowledge graph</a:t>
              </a:r>
              <a:endParaRPr lang="en-US" sz="1400" dirty="0"/>
            </a:p>
          </p:txBody>
        </p:sp>
        <p:pic>
          <p:nvPicPr>
            <p:cNvPr id="40" name="Picture 39">
              <a:extLst>
                <a:ext uri="{FF2B5EF4-FFF2-40B4-BE49-F238E27FC236}">
                  <a16:creationId xmlns:a16="http://schemas.microsoft.com/office/drawing/2014/main" id="{63266584-A953-2145-9F49-AE42E01A3E2E}"/>
                </a:ext>
              </a:extLst>
            </p:cNvPr>
            <p:cNvPicPr>
              <a:picLocks noChangeAspect="1"/>
            </p:cNvPicPr>
            <p:nvPr/>
          </p:nvPicPr>
          <p:blipFill>
            <a:blip r:embed="rId7"/>
            <a:stretch>
              <a:fillRect/>
            </a:stretch>
          </p:blipFill>
          <p:spPr>
            <a:xfrm>
              <a:off x="3517759" y="3700102"/>
              <a:ext cx="2906749" cy="2146522"/>
            </a:xfrm>
            <a:prstGeom prst="rect">
              <a:avLst/>
            </a:prstGeom>
          </p:spPr>
        </p:pic>
      </p:grpSp>
      <p:grpSp>
        <p:nvGrpSpPr>
          <p:cNvPr id="45" name="Group 44">
            <a:extLst>
              <a:ext uri="{FF2B5EF4-FFF2-40B4-BE49-F238E27FC236}">
                <a16:creationId xmlns:a16="http://schemas.microsoft.com/office/drawing/2014/main" id="{1F2100E3-DF6C-274B-A2F4-1F80DA37A160}"/>
              </a:ext>
            </a:extLst>
          </p:cNvPr>
          <p:cNvGrpSpPr/>
          <p:nvPr/>
        </p:nvGrpSpPr>
        <p:grpSpPr>
          <a:xfrm>
            <a:off x="7146067" y="4468740"/>
            <a:ext cx="2575205" cy="2334622"/>
            <a:chOff x="466747" y="1953403"/>
            <a:chExt cx="2575205" cy="2334622"/>
          </a:xfrm>
        </p:grpSpPr>
        <p:sp>
          <p:nvSpPr>
            <p:cNvPr id="46" name="Rectangle 45">
              <a:extLst>
                <a:ext uri="{FF2B5EF4-FFF2-40B4-BE49-F238E27FC236}">
                  <a16:creationId xmlns:a16="http://schemas.microsoft.com/office/drawing/2014/main" id="{3F35A446-83D0-5041-96DA-C12A53E1200A}"/>
                </a:ext>
              </a:extLst>
            </p:cNvPr>
            <p:cNvSpPr/>
            <p:nvPr/>
          </p:nvSpPr>
          <p:spPr>
            <a:xfrm>
              <a:off x="466747" y="1953403"/>
              <a:ext cx="2575205" cy="23346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852EF1B-0615-7141-8CFA-21B22F16A757}"/>
                </a:ext>
              </a:extLst>
            </p:cNvPr>
            <p:cNvPicPr>
              <a:picLocks noChangeAspect="1"/>
            </p:cNvPicPr>
            <p:nvPr/>
          </p:nvPicPr>
          <p:blipFill>
            <a:blip r:embed="rId8"/>
            <a:stretch>
              <a:fillRect/>
            </a:stretch>
          </p:blipFill>
          <p:spPr>
            <a:xfrm>
              <a:off x="563653" y="2104661"/>
              <a:ext cx="2381391" cy="1788643"/>
            </a:xfrm>
            <a:prstGeom prst="rect">
              <a:avLst/>
            </a:prstGeom>
          </p:spPr>
        </p:pic>
        <p:sp>
          <p:nvSpPr>
            <p:cNvPr id="48" name="TextBox 47">
              <a:extLst>
                <a:ext uri="{FF2B5EF4-FFF2-40B4-BE49-F238E27FC236}">
                  <a16:creationId xmlns:a16="http://schemas.microsoft.com/office/drawing/2014/main" id="{7B8BF429-64FB-4349-8824-BFE819F0F359}"/>
                </a:ext>
              </a:extLst>
            </p:cNvPr>
            <p:cNvSpPr txBox="1"/>
            <p:nvPr/>
          </p:nvSpPr>
          <p:spPr>
            <a:xfrm>
              <a:off x="1005396" y="3980248"/>
              <a:ext cx="1256049" cy="307777"/>
            </a:xfrm>
            <a:prstGeom prst="rect">
              <a:avLst/>
            </a:prstGeom>
            <a:noFill/>
          </p:spPr>
          <p:txBody>
            <a:bodyPr wrap="none" rtlCol="0">
              <a:spAutoFit/>
            </a:bodyPr>
            <a:lstStyle/>
            <a:p>
              <a:r>
                <a:rPr lang="en-US" sz="1400" dirty="0"/>
                <a:t>Social network</a:t>
              </a:r>
            </a:p>
          </p:txBody>
        </p:sp>
      </p:grpSp>
      <p:sp>
        <p:nvSpPr>
          <p:cNvPr id="2" name="Slide Number Placeholder 1">
            <a:extLst>
              <a:ext uri="{FF2B5EF4-FFF2-40B4-BE49-F238E27FC236}">
                <a16:creationId xmlns:a16="http://schemas.microsoft.com/office/drawing/2014/main" id="{63C7A4FE-6CEC-AD47-B956-CF9313F85482}"/>
              </a:ext>
            </a:extLst>
          </p:cNvPr>
          <p:cNvSpPr>
            <a:spLocks noGrp="1"/>
          </p:cNvSpPr>
          <p:nvPr>
            <p:ph type="sldNum" sz="quarter" idx="12"/>
          </p:nvPr>
        </p:nvSpPr>
        <p:spPr/>
        <p:txBody>
          <a:bodyPr/>
          <a:lstStyle/>
          <a:p>
            <a:fld id="{501927F6-D0FC-8240-83C7-4CF0F4801AFE}" type="slidenum">
              <a:rPr lang="en-US" smtClean="0"/>
              <a:t>4</a:t>
            </a:fld>
            <a:endParaRPr lang="en-US"/>
          </a:p>
        </p:txBody>
      </p:sp>
    </p:spTree>
    <p:extLst>
      <p:ext uri="{BB962C8B-B14F-4D97-AF65-F5344CB8AC3E}">
        <p14:creationId xmlns:p14="http://schemas.microsoft.com/office/powerpoint/2010/main" val="29334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2EF9909-B6C1-6247-8A9B-0ADC5846AE0B}"/>
              </a:ext>
            </a:extLst>
          </p:cNvPr>
          <p:cNvSpPr>
            <a:spLocks noGrp="1"/>
          </p:cNvSpPr>
          <p:nvPr>
            <p:ph type="title"/>
          </p:nvPr>
        </p:nvSpPr>
        <p:spPr/>
        <p:txBody>
          <a:bodyPr/>
          <a:lstStyle/>
          <a:p>
            <a:r>
              <a:rPr lang="en-US" b="1" dirty="0"/>
              <a:t>Tasks in graph learning</a:t>
            </a:r>
          </a:p>
        </p:txBody>
      </p:sp>
      <p:sp>
        <p:nvSpPr>
          <p:cNvPr id="3" name="Content Placeholder 2">
            <a:extLst>
              <a:ext uri="{FF2B5EF4-FFF2-40B4-BE49-F238E27FC236}">
                <a16:creationId xmlns:a16="http://schemas.microsoft.com/office/drawing/2014/main" id="{1C1562EB-C2BD-534B-A860-19937823BA40}"/>
              </a:ext>
            </a:extLst>
          </p:cNvPr>
          <p:cNvSpPr>
            <a:spLocks noGrp="1"/>
          </p:cNvSpPr>
          <p:nvPr>
            <p:ph idx="1"/>
          </p:nvPr>
        </p:nvSpPr>
        <p:spPr/>
        <p:txBody>
          <a:bodyPr>
            <a:normAutofit/>
          </a:bodyPr>
          <a:lstStyle/>
          <a:p>
            <a:pPr>
              <a:lnSpc>
                <a:spcPct val="100000"/>
              </a:lnSpc>
            </a:pPr>
            <a:r>
              <a:rPr lang="en-US" dirty="0"/>
              <a:t>Node classification</a:t>
            </a:r>
          </a:p>
          <a:p>
            <a:pPr lvl="1">
              <a:lnSpc>
                <a:spcPct val="100000"/>
              </a:lnSpc>
            </a:pPr>
            <a:r>
              <a:rPr lang="en-US" dirty="0"/>
              <a:t>Detect malicious accounts</a:t>
            </a:r>
          </a:p>
          <a:p>
            <a:pPr lvl="1">
              <a:lnSpc>
                <a:spcPct val="100000"/>
              </a:lnSpc>
            </a:pPr>
            <a:r>
              <a:rPr lang="en-US" dirty="0"/>
              <a:t>Target right customers</a:t>
            </a:r>
          </a:p>
          <a:p>
            <a:pPr>
              <a:lnSpc>
                <a:spcPct val="100000"/>
              </a:lnSpc>
            </a:pPr>
            <a:r>
              <a:rPr lang="en-US" dirty="0"/>
              <a:t>Link prediction</a:t>
            </a:r>
          </a:p>
          <a:p>
            <a:pPr lvl="1">
              <a:lnSpc>
                <a:spcPct val="100000"/>
              </a:lnSpc>
            </a:pPr>
            <a:r>
              <a:rPr lang="en-US" dirty="0"/>
              <a:t>Recommendations</a:t>
            </a:r>
          </a:p>
          <a:p>
            <a:pPr lvl="1">
              <a:lnSpc>
                <a:spcPct val="100000"/>
              </a:lnSpc>
            </a:pPr>
            <a:r>
              <a:rPr lang="en-US" dirty="0"/>
              <a:t>Predict missing relations in a knowledge graph</a:t>
            </a:r>
          </a:p>
          <a:p>
            <a:pPr>
              <a:lnSpc>
                <a:spcPct val="100000"/>
              </a:lnSpc>
            </a:pPr>
            <a:r>
              <a:rPr lang="en-US" dirty="0"/>
              <a:t>Graph classification</a:t>
            </a:r>
          </a:p>
          <a:p>
            <a:pPr lvl="1">
              <a:lnSpc>
                <a:spcPct val="100000"/>
              </a:lnSpc>
            </a:pPr>
            <a:r>
              <a:rPr lang="en-US" dirty="0"/>
              <a:t>Predict the property of a chemical compound</a:t>
            </a:r>
          </a:p>
        </p:txBody>
      </p:sp>
      <p:grpSp>
        <p:nvGrpSpPr>
          <p:cNvPr id="23" name="Group 22">
            <a:extLst>
              <a:ext uri="{FF2B5EF4-FFF2-40B4-BE49-F238E27FC236}">
                <a16:creationId xmlns:a16="http://schemas.microsoft.com/office/drawing/2014/main" id="{B98D4D84-87C2-BD42-8A79-D7FDDCF86C75}"/>
              </a:ext>
            </a:extLst>
          </p:cNvPr>
          <p:cNvGrpSpPr/>
          <p:nvPr/>
        </p:nvGrpSpPr>
        <p:grpSpPr>
          <a:xfrm>
            <a:off x="7475013" y="891502"/>
            <a:ext cx="4653148" cy="5179272"/>
            <a:chOff x="7475013" y="947261"/>
            <a:chExt cx="4653148" cy="5179272"/>
          </a:xfrm>
        </p:grpSpPr>
        <p:pic>
          <p:nvPicPr>
            <p:cNvPr id="5" name="Picture 4">
              <a:extLst>
                <a:ext uri="{FF2B5EF4-FFF2-40B4-BE49-F238E27FC236}">
                  <a16:creationId xmlns:a16="http://schemas.microsoft.com/office/drawing/2014/main" id="{F992C428-2ED9-1140-B313-81DEF7359DC8}"/>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11" name="Picture 10">
              <a:extLst>
                <a:ext uri="{FF2B5EF4-FFF2-40B4-BE49-F238E27FC236}">
                  <a16:creationId xmlns:a16="http://schemas.microsoft.com/office/drawing/2014/main" id="{87D034E2-358D-0944-B3A7-718E6A4C9979}"/>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13" name="Picture 12">
              <a:extLst>
                <a:ext uri="{FF2B5EF4-FFF2-40B4-BE49-F238E27FC236}">
                  <a16:creationId xmlns:a16="http://schemas.microsoft.com/office/drawing/2014/main" id="{337D7266-7AD4-8D44-B232-A71214977CDA}"/>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0" name="Picture 19">
              <a:extLst>
                <a:ext uri="{FF2B5EF4-FFF2-40B4-BE49-F238E27FC236}">
                  <a16:creationId xmlns:a16="http://schemas.microsoft.com/office/drawing/2014/main" id="{C8CA9CA6-4496-244C-8C17-07A186F2183D}"/>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2" name="Picture 21">
              <a:extLst>
                <a:ext uri="{FF2B5EF4-FFF2-40B4-BE49-F238E27FC236}">
                  <a16:creationId xmlns:a16="http://schemas.microsoft.com/office/drawing/2014/main" id="{B4C04ABD-53F2-C347-966A-ED787EB84B09}"/>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2" name="Slide Number Placeholder 1">
            <a:extLst>
              <a:ext uri="{FF2B5EF4-FFF2-40B4-BE49-F238E27FC236}">
                <a16:creationId xmlns:a16="http://schemas.microsoft.com/office/drawing/2014/main" id="{AB5B3394-028E-CC4F-9F4B-E195CDCD714C}"/>
              </a:ext>
            </a:extLst>
          </p:cNvPr>
          <p:cNvSpPr>
            <a:spLocks noGrp="1"/>
          </p:cNvSpPr>
          <p:nvPr>
            <p:ph type="sldNum" sz="quarter" idx="12"/>
          </p:nvPr>
        </p:nvSpPr>
        <p:spPr/>
        <p:txBody>
          <a:bodyPr/>
          <a:lstStyle/>
          <a:p>
            <a:fld id="{F80AC90F-806A-4640-838C-5DDD1BCE92DF}" type="slidenum">
              <a:rPr lang="en-US" smtClean="0"/>
              <a:t>5</a:t>
            </a:fld>
            <a:endParaRPr lang="en-US"/>
          </a:p>
        </p:txBody>
      </p:sp>
    </p:spTree>
    <p:extLst>
      <p:ext uri="{BB962C8B-B14F-4D97-AF65-F5344CB8AC3E}">
        <p14:creationId xmlns:p14="http://schemas.microsoft.com/office/powerpoint/2010/main" val="283427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C6E7-21D4-874F-9920-707F04092D17}"/>
              </a:ext>
            </a:extLst>
          </p:cNvPr>
          <p:cNvSpPr>
            <a:spLocks noGrp="1"/>
          </p:cNvSpPr>
          <p:nvPr>
            <p:ph type="title"/>
          </p:nvPr>
        </p:nvSpPr>
        <p:spPr/>
        <p:txBody>
          <a:bodyPr/>
          <a:lstStyle/>
          <a:p>
            <a:r>
              <a:rPr lang="en-US" dirty="0"/>
              <a:t>Graph learning and node embeddings </a:t>
            </a:r>
          </a:p>
        </p:txBody>
      </p:sp>
      <p:sp>
        <p:nvSpPr>
          <p:cNvPr id="3" name="Content Placeholder 2">
            <a:extLst>
              <a:ext uri="{FF2B5EF4-FFF2-40B4-BE49-F238E27FC236}">
                <a16:creationId xmlns:a16="http://schemas.microsoft.com/office/drawing/2014/main" id="{7577247F-C360-DC40-BA91-16A6826D46EF}"/>
              </a:ext>
            </a:extLst>
          </p:cNvPr>
          <p:cNvSpPr>
            <a:spLocks noGrp="1"/>
          </p:cNvSpPr>
          <p:nvPr>
            <p:ph idx="1"/>
          </p:nvPr>
        </p:nvSpPr>
        <p:spPr>
          <a:xfrm>
            <a:off x="838200" y="1530772"/>
            <a:ext cx="10515600" cy="2201088"/>
          </a:xfrm>
        </p:spPr>
        <p:txBody>
          <a:bodyPr/>
          <a:lstStyle/>
          <a:p>
            <a:pPr>
              <a:lnSpc>
                <a:spcPct val="100000"/>
              </a:lnSpc>
            </a:pPr>
            <a:r>
              <a:rPr lang="en-US" dirty="0"/>
              <a:t>Embed nodes to a low-dimension space so that these embeddings capture the essential task-specific information and use them to train off-the-self classifiers.</a:t>
            </a:r>
          </a:p>
          <a:p>
            <a:pPr lvl="1">
              <a:lnSpc>
                <a:spcPct val="100000"/>
              </a:lnSpc>
            </a:pPr>
            <a:r>
              <a:rPr lang="en-US" dirty="0"/>
              <a:t>For example, node similarities in the embedding space approximates the similarities in the original graph.</a:t>
            </a:r>
          </a:p>
        </p:txBody>
      </p:sp>
      <p:grpSp>
        <p:nvGrpSpPr>
          <p:cNvPr id="7" name="Group 6">
            <a:extLst>
              <a:ext uri="{FF2B5EF4-FFF2-40B4-BE49-F238E27FC236}">
                <a16:creationId xmlns:a16="http://schemas.microsoft.com/office/drawing/2014/main" id="{E1A7F607-30FE-D04F-896B-4861427284B2}"/>
              </a:ext>
            </a:extLst>
          </p:cNvPr>
          <p:cNvGrpSpPr/>
          <p:nvPr/>
        </p:nvGrpSpPr>
        <p:grpSpPr>
          <a:xfrm>
            <a:off x="2674993" y="3649915"/>
            <a:ext cx="7069115" cy="2742342"/>
            <a:chOff x="2357437" y="3978935"/>
            <a:chExt cx="7069115" cy="2742342"/>
          </a:xfrm>
        </p:grpSpPr>
        <p:pic>
          <p:nvPicPr>
            <p:cNvPr id="5" name="Picture 4">
              <a:extLst>
                <a:ext uri="{FF2B5EF4-FFF2-40B4-BE49-F238E27FC236}">
                  <a16:creationId xmlns:a16="http://schemas.microsoft.com/office/drawing/2014/main" id="{0C7C3B55-A4A2-044A-B38D-0F3D8D87183A}"/>
                </a:ext>
              </a:extLst>
            </p:cNvPr>
            <p:cNvPicPr>
              <a:picLocks noChangeAspect="1"/>
            </p:cNvPicPr>
            <p:nvPr/>
          </p:nvPicPr>
          <p:blipFill>
            <a:blip r:embed="rId3"/>
            <a:stretch>
              <a:fillRect/>
            </a:stretch>
          </p:blipFill>
          <p:spPr>
            <a:xfrm>
              <a:off x="2955072" y="3978935"/>
              <a:ext cx="5648513" cy="2434565"/>
            </a:xfrm>
            <a:prstGeom prst="rect">
              <a:avLst/>
            </a:prstGeom>
          </p:spPr>
        </p:pic>
        <p:sp>
          <p:nvSpPr>
            <p:cNvPr id="6" name="TextBox 5">
              <a:extLst>
                <a:ext uri="{FF2B5EF4-FFF2-40B4-BE49-F238E27FC236}">
                  <a16:creationId xmlns:a16="http://schemas.microsoft.com/office/drawing/2014/main" id="{B47AF472-C070-264B-A125-08BCD569DD0A}"/>
                </a:ext>
              </a:extLst>
            </p:cNvPr>
            <p:cNvSpPr txBox="1"/>
            <p:nvPr/>
          </p:nvSpPr>
          <p:spPr>
            <a:xfrm>
              <a:off x="2357437" y="6413500"/>
              <a:ext cx="7069115" cy="307777"/>
            </a:xfrm>
            <a:prstGeom prst="rect">
              <a:avLst/>
            </a:prstGeom>
            <a:noFill/>
          </p:spPr>
          <p:txBody>
            <a:bodyPr wrap="none" rtlCol="0">
              <a:spAutoFit/>
            </a:bodyPr>
            <a:lstStyle/>
            <a:p>
              <a:r>
                <a:rPr lang="en-US" sz="1400" dirty="0">
                  <a:solidFill>
                    <a:schemeClr val="tx2"/>
                  </a:solidFill>
                </a:rPr>
                <a:t>Representation Learning on Networks, </a:t>
              </a:r>
              <a:r>
                <a:rPr lang="en-US" sz="1400" dirty="0" err="1">
                  <a:solidFill>
                    <a:schemeClr val="tx2"/>
                  </a:solidFill>
                </a:rPr>
                <a:t>snap.stanford.edu</a:t>
              </a:r>
              <a:r>
                <a:rPr lang="en-US" sz="1400" dirty="0">
                  <a:solidFill>
                    <a:schemeClr val="tx2"/>
                  </a:solidFill>
                </a:rPr>
                <a:t>/</a:t>
              </a:r>
              <a:r>
                <a:rPr lang="en-US" sz="1400" dirty="0" err="1">
                  <a:solidFill>
                    <a:schemeClr val="tx2"/>
                  </a:solidFill>
                </a:rPr>
                <a:t>proj</a:t>
              </a:r>
              <a:r>
                <a:rPr lang="en-US" sz="1400" dirty="0">
                  <a:solidFill>
                    <a:schemeClr val="tx2"/>
                  </a:solidFill>
                </a:rPr>
                <a:t>/embeddings-www, WWW 2018</a:t>
              </a:r>
            </a:p>
          </p:txBody>
        </p:sp>
      </p:grpSp>
      <p:sp>
        <p:nvSpPr>
          <p:cNvPr id="4" name="Slide Number Placeholder 3">
            <a:extLst>
              <a:ext uri="{FF2B5EF4-FFF2-40B4-BE49-F238E27FC236}">
                <a16:creationId xmlns:a16="http://schemas.microsoft.com/office/drawing/2014/main" id="{9C24C996-2A24-7340-8068-E97DCBA9F4D6}"/>
              </a:ext>
            </a:extLst>
          </p:cNvPr>
          <p:cNvSpPr>
            <a:spLocks noGrp="1"/>
          </p:cNvSpPr>
          <p:nvPr>
            <p:ph type="sldNum" sz="quarter" idx="12"/>
          </p:nvPr>
        </p:nvSpPr>
        <p:spPr/>
        <p:txBody>
          <a:bodyPr/>
          <a:lstStyle/>
          <a:p>
            <a:fld id="{F80AC90F-806A-4640-838C-5DDD1BCE92DF}" type="slidenum">
              <a:rPr lang="en-US" smtClean="0"/>
              <a:t>6</a:t>
            </a:fld>
            <a:endParaRPr lang="en-US"/>
          </a:p>
        </p:txBody>
      </p:sp>
    </p:spTree>
    <p:extLst>
      <p:ext uri="{BB962C8B-B14F-4D97-AF65-F5344CB8AC3E}">
        <p14:creationId xmlns:p14="http://schemas.microsoft.com/office/powerpoint/2010/main" val="419337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55C3D6F-80BF-EC40-AAFA-3CB56D11B2CA}"/>
              </a:ext>
            </a:extLst>
          </p:cNvPr>
          <p:cNvGrpSpPr/>
          <p:nvPr/>
        </p:nvGrpSpPr>
        <p:grpSpPr>
          <a:xfrm>
            <a:off x="691599" y="717699"/>
            <a:ext cx="6241848" cy="1645562"/>
            <a:chOff x="691599" y="1839953"/>
            <a:chExt cx="6241848" cy="1645562"/>
          </a:xfrm>
        </p:grpSpPr>
        <p:sp>
          <p:nvSpPr>
            <p:cNvPr id="25" name="Text Placeholder 3">
              <a:extLst>
                <a:ext uri="{FF2B5EF4-FFF2-40B4-BE49-F238E27FC236}">
                  <a16:creationId xmlns:a16="http://schemas.microsoft.com/office/drawing/2014/main" id="{9AF84BB6-33AB-CE4C-B4E8-B3575BF1ED06}"/>
                </a:ext>
              </a:extLst>
            </p:cNvPr>
            <p:cNvSpPr txBox="1">
              <a:spLocks/>
            </p:cNvSpPr>
            <p:nvPr/>
          </p:nvSpPr>
          <p:spPr>
            <a:xfrm>
              <a:off x="844880" y="2363173"/>
              <a:ext cx="6088567" cy="11223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800" b="0" kern="1200">
                  <a:solidFill>
                    <a:schemeClr val="tx1"/>
                  </a:solidFill>
                  <a:latin typeface="Amazon Ember"/>
                  <a:ea typeface="+mn-ea"/>
                  <a:cs typeface="Amazon Embe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mazon Ember" panose="020B0603020204020204" pitchFamily="34" charset="0"/>
                  <a:ea typeface="Amazon Ember" panose="020B0603020204020204" pitchFamily="34" charset="0"/>
                  <a:cs typeface="Amazon Ember" panose="020B0603020204020204" pitchFamily="34" charset="0"/>
                </a:rPr>
                <a:t>A family of (deep) neural networks that learn node, edge, and graph embeddings.</a:t>
              </a:r>
            </a:p>
          </p:txBody>
        </p:sp>
        <p:sp>
          <p:nvSpPr>
            <p:cNvPr id="26" name="TextBox 25">
              <a:extLst>
                <a:ext uri="{FF2B5EF4-FFF2-40B4-BE49-F238E27FC236}">
                  <a16:creationId xmlns:a16="http://schemas.microsoft.com/office/drawing/2014/main" id="{205045B2-5158-454B-B9AE-D81EB90DD14D}"/>
                </a:ext>
              </a:extLst>
            </p:cNvPr>
            <p:cNvSpPr txBox="1"/>
            <p:nvPr/>
          </p:nvSpPr>
          <p:spPr>
            <a:xfrm>
              <a:off x="691599" y="1839953"/>
              <a:ext cx="4416594"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Graph Neural Network (GNN)</a:t>
              </a:r>
            </a:p>
          </p:txBody>
        </p:sp>
      </p:grpSp>
      <p:grpSp>
        <p:nvGrpSpPr>
          <p:cNvPr id="15" name="Group 14">
            <a:extLst>
              <a:ext uri="{FF2B5EF4-FFF2-40B4-BE49-F238E27FC236}">
                <a16:creationId xmlns:a16="http://schemas.microsoft.com/office/drawing/2014/main" id="{7BBD522C-8D24-4C41-9449-3F1C8866B6F1}"/>
              </a:ext>
            </a:extLst>
          </p:cNvPr>
          <p:cNvGrpSpPr/>
          <p:nvPr/>
        </p:nvGrpSpPr>
        <p:grpSpPr>
          <a:xfrm>
            <a:off x="844880" y="2363261"/>
            <a:ext cx="10070203" cy="3663465"/>
            <a:chOff x="7162801" y="3091942"/>
            <a:chExt cx="10070203" cy="3663465"/>
          </a:xfrm>
        </p:grpSpPr>
        <p:grpSp>
          <p:nvGrpSpPr>
            <p:cNvPr id="16" name="Group 15">
              <a:extLst>
                <a:ext uri="{FF2B5EF4-FFF2-40B4-BE49-F238E27FC236}">
                  <a16:creationId xmlns:a16="http://schemas.microsoft.com/office/drawing/2014/main" id="{24ACA604-7478-8544-A1FD-F6C9FD0E0302}"/>
                </a:ext>
              </a:extLst>
            </p:cNvPr>
            <p:cNvGrpSpPr/>
            <p:nvPr/>
          </p:nvGrpSpPr>
          <p:grpSpPr>
            <a:xfrm>
              <a:off x="7162801" y="3091942"/>
              <a:ext cx="10070203" cy="3663465"/>
              <a:chOff x="220991" y="-170248"/>
              <a:chExt cx="6384249" cy="3052888"/>
            </a:xfrm>
          </p:grpSpPr>
          <p:sp>
            <p:nvSpPr>
              <p:cNvPr id="32" name="Rectangle 31">
                <a:extLst>
                  <a:ext uri="{FF2B5EF4-FFF2-40B4-BE49-F238E27FC236}">
                    <a16:creationId xmlns:a16="http://schemas.microsoft.com/office/drawing/2014/main" id="{C3FD9FC4-6889-CE48-BC7F-BE281E2AA280}"/>
                  </a:ext>
                </a:extLst>
              </p:cNvPr>
              <p:cNvSpPr/>
              <p:nvPr/>
            </p:nvSpPr>
            <p:spPr>
              <a:xfrm>
                <a:off x="220991" y="-170248"/>
                <a:ext cx="6384249" cy="30528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33" name="TextBox 32">
                <a:extLst>
                  <a:ext uri="{FF2B5EF4-FFF2-40B4-BE49-F238E27FC236}">
                    <a16:creationId xmlns:a16="http://schemas.microsoft.com/office/drawing/2014/main" id="{E14EF7A4-9573-3F40-AF25-3DA7D3B1C841}"/>
                  </a:ext>
                </a:extLst>
              </p:cNvPr>
              <p:cNvSpPr txBox="1"/>
              <p:nvPr/>
            </p:nvSpPr>
            <p:spPr>
              <a:xfrm>
                <a:off x="277510" y="-132820"/>
                <a:ext cx="3369116" cy="307777"/>
              </a:xfrm>
              <a:prstGeom prst="rect">
                <a:avLst/>
              </a:prstGeom>
              <a:noFill/>
            </p:spPr>
            <p:txBody>
              <a:bodyPr wrap="square" rtlCol="0">
                <a:spAutoFit/>
              </a:bodyPr>
              <a:lstStyle/>
              <a:p>
                <a:r>
                  <a:rPr lang="en-US"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How do GNNs work? </a:t>
                </a:r>
              </a:p>
            </p:txBody>
          </p:sp>
        </p:grpSp>
        <p:pic>
          <p:nvPicPr>
            <p:cNvPr id="17" name="Picture 16" descr="A picture containing sitting&#10;&#10;Description automatically generated">
              <a:extLst>
                <a:ext uri="{FF2B5EF4-FFF2-40B4-BE49-F238E27FC236}">
                  <a16:creationId xmlns:a16="http://schemas.microsoft.com/office/drawing/2014/main" id="{210B4C9E-D5EF-3048-8CEC-92F3E16E6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952" y="3556607"/>
              <a:ext cx="3669142" cy="3139845"/>
            </a:xfrm>
            <a:prstGeom prst="rect">
              <a:avLst/>
            </a:prstGeom>
            <a:ln w="12700">
              <a:solidFill>
                <a:schemeClr val="tx1"/>
              </a:solidFill>
            </a:ln>
          </p:spPr>
        </p:pic>
        <p:sp>
          <p:nvSpPr>
            <p:cNvPr id="18" name="Content Placeholder 2">
              <a:extLst>
                <a:ext uri="{FF2B5EF4-FFF2-40B4-BE49-F238E27FC236}">
                  <a16:creationId xmlns:a16="http://schemas.microsoft.com/office/drawing/2014/main" id="{4044060E-C8D1-834B-BCD0-860EF18AB2C4}"/>
                </a:ext>
              </a:extLst>
            </p:cNvPr>
            <p:cNvSpPr txBox="1">
              <a:spLocks/>
            </p:cNvSpPr>
            <p:nvPr/>
          </p:nvSpPr>
          <p:spPr>
            <a:xfrm>
              <a:off x="11097738" y="3551102"/>
              <a:ext cx="5877687" cy="31398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An ego-network around each node is used to learn an embedding that captures task-specific information.</a:t>
              </a:r>
            </a:p>
            <a:p>
              <a:pPr marL="0" indent="0">
                <a:lnSpc>
                  <a:spcPct val="120000"/>
                </a:lnSpc>
                <a:buNone/>
              </a:pPr>
              <a:endParaRPr lang="en-US" sz="500"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The embeddings use both the structure of the graph and the features of the nodes and edges.</a:t>
              </a:r>
            </a:p>
            <a:p>
              <a:pPr marL="0" indent="0">
                <a:lnSpc>
                  <a:spcPct val="120000"/>
                </a:lnSpc>
                <a:buNone/>
              </a:pPr>
              <a:endParaRPr lang="en-US" sz="500"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The embeddings are learned in an end-to-end fashion; thus, the predictions are a function of the target node’s ego-network.</a:t>
              </a:r>
            </a:p>
          </p:txBody>
        </p:sp>
      </p:grpSp>
      <p:sp>
        <p:nvSpPr>
          <p:cNvPr id="5" name="Slide Number Placeholder 4">
            <a:extLst>
              <a:ext uri="{FF2B5EF4-FFF2-40B4-BE49-F238E27FC236}">
                <a16:creationId xmlns:a16="http://schemas.microsoft.com/office/drawing/2014/main" id="{FFD5D61B-9136-E848-934D-C12278964285}"/>
              </a:ext>
            </a:extLst>
          </p:cNvPr>
          <p:cNvSpPr>
            <a:spLocks noGrp="1"/>
          </p:cNvSpPr>
          <p:nvPr>
            <p:ph type="sldNum" sz="quarter" idx="12"/>
          </p:nvPr>
        </p:nvSpPr>
        <p:spPr/>
        <p:txBody>
          <a:bodyPr/>
          <a:lstStyle/>
          <a:p>
            <a:fld id="{1AEA841C-F492-214F-BE74-25F879D30845}" type="slidenum">
              <a:rPr lang="en-US" smtClean="0"/>
              <a:t>7</a:t>
            </a:fld>
            <a:endParaRPr lang="en-US"/>
          </a:p>
        </p:txBody>
      </p:sp>
      <p:sp>
        <p:nvSpPr>
          <p:cNvPr id="2" name="TextBox 1">
            <a:extLst>
              <a:ext uri="{FF2B5EF4-FFF2-40B4-BE49-F238E27FC236}">
                <a16:creationId xmlns:a16="http://schemas.microsoft.com/office/drawing/2014/main" id="{5334799E-85A7-1246-9D51-B2977BA51A63}"/>
              </a:ext>
            </a:extLst>
          </p:cNvPr>
          <p:cNvSpPr txBox="1"/>
          <p:nvPr/>
        </p:nvSpPr>
        <p:spPr>
          <a:xfrm>
            <a:off x="412955" y="78658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7583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556A-FAFA-784A-A653-5AA70B16FD72}"/>
              </a:ext>
            </a:extLst>
          </p:cNvPr>
          <p:cNvSpPr>
            <a:spLocks noGrp="1"/>
          </p:cNvSpPr>
          <p:nvPr>
            <p:ph type="title"/>
          </p:nvPr>
        </p:nvSpPr>
        <p:spPr/>
        <p:txBody>
          <a:bodyPr>
            <a:normAutofit/>
          </a:bodyPr>
          <a:lstStyle/>
          <a:p>
            <a:r>
              <a:rPr lang="en-US" dirty="0"/>
              <a:t>A general graph neural network formalism</a:t>
            </a:r>
          </a:p>
        </p:txBody>
      </p:sp>
      <p:sp>
        <p:nvSpPr>
          <p:cNvPr id="19" name="Google Shape;238;p16">
            <a:extLst>
              <a:ext uri="{FF2B5EF4-FFF2-40B4-BE49-F238E27FC236}">
                <a16:creationId xmlns:a16="http://schemas.microsoft.com/office/drawing/2014/main" id="{B5203921-BB65-384A-8AC9-2BD7ABC69C79}"/>
              </a:ext>
            </a:extLst>
          </p:cNvPr>
          <p:cNvSpPr txBox="1"/>
          <p:nvPr/>
        </p:nvSpPr>
        <p:spPr>
          <a:xfrm>
            <a:off x="3487146" y="6559582"/>
            <a:ext cx="469314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dirty="0">
                <a:solidFill>
                  <a:schemeClr val="dk1"/>
                </a:solidFill>
                <a:latin typeface="Calibri"/>
                <a:ea typeface="Calibri"/>
                <a:cs typeface="Calibri"/>
                <a:sym typeface="Calibri"/>
                <a:hlinkClick r:id="rId3"/>
              </a:rPr>
              <a:t>Neural Message Passing for Quantum Chemistry</a:t>
            </a:r>
            <a:endParaRPr sz="1400" dirty="0">
              <a:solidFill>
                <a:schemeClr val="dk1"/>
              </a:solidFill>
              <a:latin typeface="Calibri"/>
              <a:ea typeface="Calibri"/>
              <a:cs typeface="Calibri"/>
              <a:sym typeface="Calibri"/>
            </a:endParaRPr>
          </a:p>
        </p:txBody>
      </p:sp>
      <p:grpSp>
        <p:nvGrpSpPr>
          <p:cNvPr id="21" name="Group 20">
            <a:extLst>
              <a:ext uri="{FF2B5EF4-FFF2-40B4-BE49-F238E27FC236}">
                <a16:creationId xmlns:a16="http://schemas.microsoft.com/office/drawing/2014/main" id="{F6B9F671-532C-FD42-841B-403B2D4BFC20}"/>
              </a:ext>
            </a:extLst>
          </p:cNvPr>
          <p:cNvGrpSpPr/>
          <p:nvPr/>
        </p:nvGrpSpPr>
        <p:grpSpPr>
          <a:xfrm>
            <a:off x="7400652" y="2728009"/>
            <a:ext cx="3110411" cy="2911718"/>
            <a:chOff x="1190742" y="2923823"/>
            <a:chExt cx="3110411" cy="2911718"/>
          </a:xfrm>
        </p:grpSpPr>
        <p:sp>
          <p:nvSpPr>
            <p:cNvPr id="22" name="Oval 21">
              <a:extLst>
                <a:ext uri="{FF2B5EF4-FFF2-40B4-BE49-F238E27FC236}">
                  <a16:creationId xmlns:a16="http://schemas.microsoft.com/office/drawing/2014/main" id="{78D728B7-6990-AC41-86CD-3A5848BA9D29}"/>
                </a:ext>
              </a:extLst>
            </p:cNvPr>
            <p:cNvSpPr/>
            <p:nvPr/>
          </p:nvSpPr>
          <p:spPr>
            <a:xfrm>
              <a:off x="2244425" y="4158954"/>
              <a:ext cx="471338" cy="480953"/>
            </a:xfrm>
            <a:prstGeom prst="ellipse">
              <a:avLst/>
            </a:prstGeom>
            <a:solidFill>
              <a:schemeClr val="accent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1</a:t>
              </a:r>
            </a:p>
          </p:txBody>
        </p:sp>
        <p:sp>
          <p:nvSpPr>
            <p:cNvPr id="23" name="Oval 22">
              <a:extLst>
                <a:ext uri="{FF2B5EF4-FFF2-40B4-BE49-F238E27FC236}">
                  <a16:creationId xmlns:a16="http://schemas.microsoft.com/office/drawing/2014/main" id="{9C7735FD-3BBD-9F47-8269-CBDBA3BFC11A}"/>
                </a:ext>
              </a:extLst>
            </p:cNvPr>
            <p:cNvSpPr/>
            <p:nvPr/>
          </p:nvSpPr>
          <p:spPr>
            <a:xfrm>
              <a:off x="3059344" y="3079409"/>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5</a:t>
              </a:r>
            </a:p>
          </p:txBody>
        </p:sp>
        <p:sp>
          <p:nvSpPr>
            <p:cNvPr id="24" name="Oval 23">
              <a:extLst>
                <a:ext uri="{FF2B5EF4-FFF2-40B4-BE49-F238E27FC236}">
                  <a16:creationId xmlns:a16="http://schemas.microsoft.com/office/drawing/2014/main" id="{323A8B5A-0C05-EA49-96E6-79B4DE6B588F}"/>
                </a:ext>
              </a:extLst>
            </p:cNvPr>
            <p:cNvSpPr/>
            <p:nvPr/>
          </p:nvSpPr>
          <p:spPr>
            <a:xfrm>
              <a:off x="1190742" y="3319886"/>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2</a:t>
              </a:r>
            </a:p>
          </p:txBody>
        </p:sp>
        <p:sp>
          <p:nvSpPr>
            <p:cNvPr id="25" name="Oval 24">
              <a:extLst>
                <a:ext uri="{FF2B5EF4-FFF2-40B4-BE49-F238E27FC236}">
                  <a16:creationId xmlns:a16="http://schemas.microsoft.com/office/drawing/2014/main" id="{F2358409-A59B-C04D-BBD2-C13DB60D1CA5}"/>
                </a:ext>
              </a:extLst>
            </p:cNvPr>
            <p:cNvSpPr/>
            <p:nvPr/>
          </p:nvSpPr>
          <p:spPr>
            <a:xfrm>
              <a:off x="1224997" y="5114575"/>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3</a:t>
              </a:r>
            </a:p>
          </p:txBody>
        </p:sp>
        <p:sp>
          <p:nvSpPr>
            <p:cNvPr id="26" name="Oval 25">
              <a:extLst>
                <a:ext uri="{FF2B5EF4-FFF2-40B4-BE49-F238E27FC236}">
                  <a16:creationId xmlns:a16="http://schemas.microsoft.com/office/drawing/2014/main" id="{CCA77582-F892-664E-AF8B-5F17A8A8A6EC}"/>
                </a:ext>
              </a:extLst>
            </p:cNvPr>
            <p:cNvSpPr/>
            <p:nvPr/>
          </p:nvSpPr>
          <p:spPr>
            <a:xfrm>
              <a:off x="3147376" y="5086181"/>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4</a:t>
              </a:r>
            </a:p>
          </p:txBody>
        </p:sp>
        <p:cxnSp>
          <p:nvCxnSpPr>
            <p:cNvPr id="27" name="Straight Arrow Connector 26">
              <a:extLst>
                <a:ext uri="{FF2B5EF4-FFF2-40B4-BE49-F238E27FC236}">
                  <a16:creationId xmlns:a16="http://schemas.microsoft.com/office/drawing/2014/main" id="{7867965B-38ED-694F-8ED5-C0B194672D9B}"/>
                </a:ext>
              </a:extLst>
            </p:cNvPr>
            <p:cNvCxnSpPr>
              <a:cxnSpLocks/>
              <a:stCxn id="24" idx="5"/>
              <a:endCxn id="22" idx="1"/>
            </p:cNvCxnSpPr>
            <p:nvPr/>
          </p:nvCxnSpPr>
          <p:spPr>
            <a:xfrm>
              <a:off x="1593054" y="3730405"/>
              <a:ext cx="720397" cy="498983"/>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457B88C-6EFD-9045-AE74-55E6C565DA92}"/>
                </a:ext>
              </a:extLst>
            </p:cNvPr>
            <p:cNvCxnSpPr>
              <a:stCxn id="23" idx="3"/>
              <a:endCxn id="22" idx="7"/>
            </p:cNvCxnSpPr>
            <p:nvPr/>
          </p:nvCxnSpPr>
          <p:spPr>
            <a:xfrm flipH="1">
              <a:off x="2646737" y="3489928"/>
              <a:ext cx="481633" cy="739459"/>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DAA7C5-3610-9644-A169-AA4763A15FB1}"/>
                </a:ext>
              </a:extLst>
            </p:cNvPr>
            <p:cNvCxnSpPr>
              <a:stCxn id="26" idx="1"/>
              <a:endCxn id="22" idx="5"/>
            </p:cNvCxnSpPr>
            <p:nvPr/>
          </p:nvCxnSpPr>
          <p:spPr>
            <a:xfrm flipH="1" flipV="1">
              <a:off x="2646737" y="4569473"/>
              <a:ext cx="569665" cy="587142"/>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A068A2-A72E-7944-9DB4-2CAAE769795F}"/>
                </a:ext>
              </a:extLst>
            </p:cNvPr>
            <p:cNvCxnSpPr>
              <a:stCxn id="25" idx="7"/>
              <a:endCxn id="22" idx="3"/>
            </p:cNvCxnSpPr>
            <p:nvPr/>
          </p:nvCxnSpPr>
          <p:spPr>
            <a:xfrm flipV="1">
              <a:off x="1627309" y="4569473"/>
              <a:ext cx="686142" cy="615536"/>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266BB4-35CE-2745-95BD-C20AC53DB04F}"/>
                </a:ext>
              </a:extLst>
            </p:cNvPr>
            <p:cNvSpPr/>
            <p:nvPr/>
          </p:nvSpPr>
          <p:spPr>
            <a:xfrm>
              <a:off x="1593054" y="3079409"/>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2</a:t>
              </a:r>
            </a:p>
          </p:txBody>
        </p:sp>
        <p:sp>
          <p:nvSpPr>
            <p:cNvPr id="32" name="Rectangle 31">
              <a:extLst>
                <a:ext uri="{FF2B5EF4-FFF2-40B4-BE49-F238E27FC236}">
                  <a16:creationId xmlns:a16="http://schemas.microsoft.com/office/drawing/2014/main" id="{7707C506-1FA8-6C40-97F0-A40B37AE7450}"/>
                </a:ext>
              </a:extLst>
            </p:cNvPr>
            <p:cNvSpPr/>
            <p:nvPr/>
          </p:nvSpPr>
          <p:spPr>
            <a:xfrm>
              <a:off x="1706539" y="5595065"/>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3</a:t>
              </a:r>
            </a:p>
          </p:txBody>
        </p:sp>
        <p:sp>
          <p:nvSpPr>
            <p:cNvPr id="33" name="Rectangle 32">
              <a:extLst>
                <a:ext uri="{FF2B5EF4-FFF2-40B4-BE49-F238E27FC236}">
                  <a16:creationId xmlns:a16="http://schemas.microsoft.com/office/drawing/2014/main" id="{4980ED78-64C9-D74A-A196-D6802D955542}"/>
                </a:ext>
              </a:extLst>
            </p:cNvPr>
            <p:cNvSpPr/>
            <p:nvPr/>
          </p:nvSpPr>
          <p:spPr>
            <a:xfrm>
              <a:off x="3616312" y="2923823"/>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5</a:t>
              </a:r>
            </a:p>
          </p:txBody>
        </p:sp>
        <p:sp>
          <p:nvSpPr>
            <p:cNvPr id="34" name="Rectangle 33">
              <a:extLst>
                <a:ext uri="{FF2B5EF4-FFF2-40B4-BE49-F238E27FC236}">
                  <a16:creationId xmlns:a16="http://schemas.microsoft.com/office/drawing/2014/main" id="{FFE5CA58-78D1-A84F-8D8C-D250A0D49E76}"/>
                </a:ext>
              </a:extLst>
            </p:cNvPr>
            <p:cNvSpPr/>
            <p:nvPr/>
          </p:nvSpPr>
          <p:spPr>
            <a:xfrm>
              <a:off x="3807728" y="5385284"/>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4</a:t>
              </a:r>
            </a:p>
          </p:txBody>
        </p:sp>
      </p:grpSp>
      <p:sp>
        <p:nvSpPr>
          <p:cNvPr id="4" name="Rectangle 3"/>
          <p:cNvSpPr/>
          <p:nvPr/>
        </p:nvSpPr>
        <p:spPr>
          <a:xfrm>
            <a:off x="2959716" y="3202510"/>
            <a:ext cx="2424359" cy="452979"/>
          </a:xfrm>
          <a:prstGeom prst="rect">
            <a:avLst/>
          </a:prstGeom>
          <a:noFill/>
          <a:ln>
            <a:solidFill>
              <a:srgbClr val="00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08345" y="3124072"/>
            <a:ext cx="651372" cy="808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303885" y="3003833"/>
            <a:ext cx="811973" cy="198677"/>
          </a:xfrm>
          <a:prstGeom prst="straightConnector1">
            <a:avLst/>
          </a:prstGeom>
          <a:ln>
            <a:solidFill>
              <a:srgbClr val="0061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0797" y="2833178"/>
            <a:ext cx="1083194" cy="369332"/>
          </a:xfrm>
          <a:prstGeom prst="rect">
            <a:avLst/>
          </a:prstGeom>
          <a:noFill/>
        </p:spPr>
        <p:txBody>
          <a:bodyPr wrap="square" rtlCol="0">
            <a:spAutoFit/>
          </a:bodyPr>
          <a:lstStyle/>
          <a:p>
            <a:r>
              <a:rPr lang="en-US" dirty="0">
                <a:solidFill>
                  <a:srgbClr val="0061FF"/>
                </a:solidFill>
              </a:rPr>
              <a:t>Message</a:t>
            </a:r>
          </a:p>
        </p:txBody>
      </p:sp>
      <p:cxnSp>
        <p:nvCxnSpPr>
          <p:cNvPr id="16" name="Straight Arrow Connector 15"/>
          <p:cNvCxnSpPr/>
          <p:nvPr/>
        </p:nvCxnSpPr>
        <p:spPr>
          <a:xfrm>
            <a:off x="1716133" y="2883595"/>
            <a:ext cx="475488" cy="219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2600813"/>
            <a:ext cx="1908471" cy="369332"/>
          </a:xfrm>
          <a:prstGeom prst="rect">
            <a:avLst/>
          </a:prstGeom>
          <a:noFill/>
        </p:spPr>
        <p:txBody>
          <a:bodyPr wrap="none" rtlCol="0">
            <a:spAutoFit/>
          </a:bodyPr>
          <a:lstStyle/>
          <a:p>
            <a:r>
              <a:rPr lang="en-US" dirty="0">
                <a:solidFill>
                  <a:srgbClr val="FF0000"/>
                </a:solidFill>
              </a:rPr>
              <a:t>Reduce/Aggregate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177C6A-65B3-4C4F-9BD4-52AC608F6266}"/>
                  </a:ext>
                </a:extLst>
              </p:cNvPr>
              <p:cNvSpPr txBox="1"/>
              <p:nvPr/>
            </p:nvSpPr>
            <p:spPr>
              <a:xfrm>
                <a:off x="1641063" y="3171280"/>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m:oMathPara>
                </a14:m>
                <a:endParaRPr lang="en-US" dirty="0"/>
              </a:p>
            </p:txBody>
          </p:sp>
        </mc:Choice>
        <mc:Fallback xmlns="">
          <p:sp>
            <p:nvSpPr>
              <p:cNvPr id="6" name="TextBox 5">
                <a:extLst>
                  <a:ext uri="{FF2B5EF4-FFF2-40B4-BE49-F238E27FC236}">
                    <a16:creationId xmlns:a16="http://schemas.microsoft.com/office/drawing/2014/main" id="{58177C6A-65B3-4C4F-9BD4-52AC608F6266}"/>
                  </a:ext>
                </a:extLst>
              </p:cNvPr>
              <p:cNvSpPr txBox="1">
                <a:spLocks noRot="1" noChangeAspect="1" noMove="1" noResize="1" noEditPoints="1" noAdjustHandles="1" noChangeArrowheads="1" noChangeShapeType="1" noTextEdit="1"/>
              </p:cNvSpPr>
              <p:nvPr/>
            </p:nvSpPr>
            <p:spPr>
              <a:xfrm>
                <a:off x="1641063" y="3171280"/>
                <a:ext cx="3692165" cy="707886"/>
              </a:xfrm>
              <a:prstGeom prst="rect">
                <a:avLst/>
              </a:prstGeom>
              <a:blipFill>
                <a:blip r:embed="rId4"/>
                <a:stretch>
                  <a:fillRect l="-342" t="-139286" r="-1712" b="-18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3873D-006F-A945-83F9-06A7326B1612}"/>
                  </a:ext>
                </a:extLst>
              </p:cNvPr>
              <p:cNvSpPr txBox="1"/>
              <p:nvPr/>
            </p:nvSpPr>
            <p:spPr>
              <a:xfrm>
                <a:off x="1641063" y="4173168"/>
                <a:ext cx="2342821"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3A43873D-006F-A945-83F9-06A7326B1612}"/>
                  </a:ext>
                </a:extLst>
              </p:cNvPr>
              <p:cNvSpPr txBox="1">
                <a:spLocks noRot="1" noChangeAspect="1" noMove="1" noResize="1" noEditPoints="1" noAdjustHandles="1" noChangeArrowheads="1" noChangeShapeType="1" noTextEdit="1"/>
              </p:cNvSpPr>
              <p:nvPr/>
            </p:nvSpPr>
            <p:spPr>
              <a:xfrm>
                <a:off x="1641063" y="4173168"/>
                <a:ext cx="2342821" cy="336311"/>
              </a:xfrm>
              <a:prstGeom prst="rect">
                <a:avLst/>
              </a:prstGeom>
              <a:blipFill>
                <a:blip r:embed="rId5"/>
                <a:stretch>
                  <a:fillRect l="-1613" t="-7407" r="-2688" b="-2592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D18D36F-7242-BF4F-A9DF-8D30B7D39280}"/>
              </a:ext>
            </a:extLst>
          </p:cNvPr>
          <p:cNvSpPr txBox="1"/>
          <p:nvPr/>
        </p:nvSpPr>
        <p:spPr>
          <a:xfrm>
            <a:off x="838200" y="1680997"/>
            <a:ext cx="8188524" cy="523220"/>
          </a:xfrm>
          <a:prstGeom prst="rect">
            <a:avLst/>
          </a:prstGeom>
          <a:noFill/>
        </p:spPr>
        <p:txBody>
          <a:bodyPr wrap="none" rtlCol="0">
            <a:spAutoFit/>
          </a:bodyPr>
          <a:lstStyle/>
          <a:p>
            <a:r>
              <a:rPr lang="en-US" sz="2800" dirty="0"/>
              <a:t>Graph neural networks are based on </a:t>
            </a:r>
            <a:r>
              <a:rPr lang="en-US" sz="2800" b="1" i="1" dirty="0"/>
              <a:t>message-passing</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FB434A9-D683-3D47-8053-3E3A2887980F}"/>
                  </a:ext>
                </a:extLst>
              </p:cNvPr>
              <p:cNvSpPr/>
              <p:nvPr/>
            </p:nvSpPr>
            <p:spPr>
              <a:xfrm>
                <a:off x="7696761" y="3689923"/>
                <a:ext cx="549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21</m:t>
                          </m:r>
                        </m:sub>
                      </m:sSub>
                    </m:oMath>
                  </m:oMathPara>
                </a14:m>
                <a:endParaRPr lang="en-US" dirty="0"/>
              </a:p>
            </p:txBody>
          </p:sp>
        </mc:Choice>
        <mc:Fallback xmlns="">
          <p:sp>
            <p:nvSpPr>
              <p:cNvPr id="13" name="Rectangle 12">
                <a:extLst>
                  <a:ext uri="{FF2B5EF4-FFF2-40B4-BE49-F238E27FC236}">
                    <a16:creationId xmlns:a16="http://schemas.microsoft.com/office/drawing/2014/main" id="{8FB434A9-D683-3D47-8053-3E3A2887980F}"/>
                  </a:ext>
                </a:extLst>
              </p:cNvPr>
              <p:cNvSpPr>
                <a:spLocks noRot="1" noChangeAspect="1" noMove="1" noResize="1" noEditPoints="1" noAdjustHandles="1" noChangeArrowheads="1" noChangeShapeType="1" noTextEdit="1"/>
              </p:cNvSpPr>
              <p:nvPr/>
            </p:nvSpPr>
            <p:spPr>
              <a:xfrm>
                <a:off x="7696761" y="3689923"/>
                <a:ext cx="549766" cy="369332"/>
              </a:xfrm>
              <a:prstGeom prst="rect">
                <a:avLst/>
              </a:prstGeom>
              <a:blipFill>
                <a:blip r:embed="rId6"/>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3FF9E963-6246-F84B-A3EA-6C53DDA36627}"/>
              </a:ext>
            </a:extLst>
          </p:cNvPr>
          <p:cNvSpPr/>
          <p:nvPr/>
        </p:nvSpPr>
        <p:spPr>
          <a:xfrm>
            <a:off x="9110573" y="4059255"/>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1</a:t>
            </a:r>
          </a:p>
        </p:txBody>
      </p:sp>
      <p:sp>
        <p:nvSpPr>
          <p:cNvPr id="3" name="Slide Number Placeholder 2">
            <a:extLst>
              <a:ext uri="{FF2B5EF4-FFF2-40B4-BE49-F238E27FC236}">
                <a16:creationId xmlns:a16="http://schemas.microsoft.com/office/drawing/2014/main" id="{9866A51E-2DD3-124B-9826-A839EF22DC53}"/>
              </a:ext>
            </a:extLst>
          </p:cNvPr>
          <p:cNvSpPr>
            <a:spLocks noGrp="1"/>
          </p:cNvSpPr>
          <p:nvPr>
            <p:ph type="sldNum" sz="quarter" idx="12"/>
          </p:nvPr>
        </p:nvSpPr>
        <p:spPr/>
        <p:txBody>
          <a:bodyPr/>
          <a:lstStyle/>
          <a:p>
            <a:fld id="{F80AC90F-806A-4640-838C-5DDD1BCE92DF}" type="slidenum">
              <a:rPr lang="en-US" smtClean="0"/>
              <a:t>8</a:t>
            </a:fld>
            <a:endParaRPr lang="en-US"/>
          </a:p>
        </p:txBody>
      </p:sp>
      <p:sp>
        <p:nvSpPr>
          <p:cNvPr id="35" name="Rectangle 34">
            <a:extLst>
              <a:ext uri="{FF2B5EF4-FFF2-40B4-BE49-F238E27FC236}">
                <a16:creationId xmlns:a16="http://schemas.microsoft.com/office/drawing/2014/main" id="{474AFDBC-81C1-F54C-B030-9EBDE531643E}"/>
              </a:ext>
            </a:extLst>
          </p:cNvPr>
          <p:cNvSpPr/>
          <p:nvPr/>
        </p:nvSpPr>
        <p:spPr>
          <a:xfrm>
            <a:off x="2308345" y="4166275"/>
            <a:ext cx="1675539" cy="4529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80D10979-47A5-6946-A95D-428414FD2924}"/>
              </a:ext>
            </a:extLst>
          </p:cNvPr>
          <p:cNvCxnSpPr>
            <a:cxnSpLocks/>
          </p:cNvCxnSpPr>
          <p:nvPr/>
        </p:nvCxnSpPr>
        <p:spPr>
          <a:xfrm flipH="1" flipV="1">
            <a:off x="3983885" y="4653784"/>
            <a:ext cx="402311" cy="23658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FC2877-AD3B-A947-8E72-E198ECD0655A}"/>
              </a:ext>
            </a:extLst>
          </p:cNvPr>
          <p:cNvSpPr txBox="1"/>
          <p:nvPr/>
        </p:nvSpPr>
        <p:spPr>
          <a:xfrm>
            <a:off x="3901448" y="4820138"/>
            <a:ext cx="1083194" cy="369332"/>
          </a:xfrm>
          <a:prstGeom prst="rect">
            <a:avLst/>
          </a:prstGeom>
          <a:noFill/>
        </p:spPr>
        <p:txBody>
          <a:bodyPr wrap="square" rtlCol="0">
            <a:spAutoFit/>
          </a:bodyPr>
          <a:lstStyle/>
          <a:p>
            <a:pPr algn="ctr"/>
            <a:r>
              <a:rPr lang="en-US" dirty="0">
                <a:solidFill>
                  <a:srgbClr val="00B050"/>
                </a:solidFill>
              </a:rPr>
              <a:t>Update</a:t>
            </a:r>
          </a:p>
        </p:txBody>
      </p:sp>
    </p:spTree>
    <p:extLst>
      <p:ext uri="{BB962C8B-B14F-4D97-AF65-F5344CB8AC3E}">
        <p14:creationId xmlns:p14="http://schemas.microsoft.com/office/powerpoint/2010/main" val="24161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7" grpId="0"/>
      <p:bldP spid="6" grpId="0"/>
      <p:bldP spid="7" grpId="0"/>
      <p:bldP spid="35" grpId="0" animBg="1"/>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21A1-F874-0245-905B-1445E21C94BB}"/>
              </a:ext>
            </a:extLst>
          </p:cNvPr>
          <p:cNvSpPr>
            <a:spLocks noGrp="1"/>
          </p:cNvSpPr>
          <p:nvPr>
            <p:ph type="title"/>
          </p:nvPr>
        </p:nvSpPr>
        <p:spPr/>
        <p:txBody>
          <a:bodyPr/>
          <a:lstStyle/>
          <a:p>
            <a:r>
              <a:rPr lang="en-US" dirty="0"/>
              <a:t>How to train an end-to-end GNN?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20922C-F828-3846-A05C-EA7B830EBAB9}"/>
                  </a:ext>
                </a:extLst>
              </p:cNvPr>
              <p:cNvSpPr>
                <a:spLocks noGrp="1"/>
              </p:cNvSpPr>
              <p:nvPr>
                <p:ph idx="1"/>
              </p:nvPr>
            </p:nvSpPr>
            <p:spPr/>
            <p:txBody>
              <a:bodyPr/>
              <a:lstStyle/>
              <a:p>
                <a:r>
                  <a:rPr lang="en-US" dirty="0"/>
                  <a:t>An L-layer GNN computes node embeddings</a:t>
                </a:r>
              </a:p>
              <a:p>
                <a:endParaRPr lang="en-US" dirty="0"/>
              </a:p>
              <a:p>
                <a:endParaRPr lang="en-US" dirty="0"/>
              </a:p>
              <a:p>
                <a:pPr marL="0" indent="0">
                  <a:buNone/>
                </a:pPr>
                <a:endParaRPr lang="en-US" dirty="0"/>
              </a:p>
              <a:p>
                <a:endParaRPr lang="en-US" dirty="0"/>
              </a:p>
              <a:p>
                <a:pPr marL="0" indent="0">
                  <a:buNone/>
                </a:pPr>
                <a:endParaRPr lang="en-US" dirty="0"/>
              </a:p>
              <a:p>
                <a:r>
                  <a:rPr lang="en-US" dirty="0"/>
                  <a:t>We use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a14:m>
                <a:r>
                  <a:rPr lang="en-US" dirty="0"/>
                  <a:t> in a downstream model, often an MLP, trained with any loss function.</a:t>
                </a:r>
              </a:p>
            </p:txBody>
          </p:sp>
        </mc:Choice>
        <mc:Fallback xmlns="">
          <p:sp>
            <p:nvSpPr>
              <p:cNvPr id="3" name="Content Placeholder 2">
                <a:extLst>
                  <a:ext uri="{FF2B5EF4-FFF2-40B4-BE49-F238E27FC236}">
                    <a16:creationId xmlns:a16="http://schemas.microsoft.com/office/drawing/2014/main" id="{8220922C-F828-3846-A05C-EA7B830EBAB9}"/>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F6F855-C349-8042-9BE4-C79B6F888539}"/>
                  </a:ext>
                </a:extLst>
              </p:cNvPr>
              <p:cNvSpPr txBox="1"/>
              <p:nvPr/>
            </p:nvSpPr>
            <p:spPr>
              <a:xfrm>
                <a:off x="1333244" y="2724079"/>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m:oMathPara>
                </a14:m>
                <a:endParaRPr lang="en-US" dirty="0"/>
              </a:p>
            </p:txBody>
          </p:sp>
        </mc:Choice>
        <mc:Fallback xmlns="">
          <p:sp>
            <p:nvSpPr>
              <p:cNvPr id="5" name="TextBox 4">
                <a:extLst>
                  <a:ext uri="{FF2B5EF4-FFF2-40B4-BE49-F238E27FC236}">
                    <a16:creationId xmlns:a16="http://schemas.microsoft.com/office/drawing/2014/main" id="{39F6F855-C349-8042-9BE4-C79B6F888539}"/>
                  </a:ext>
                </a:extLst>
              </p:cNvPr>
              <p:cNvSpPr txBox="1">
                <a:spLocks noRot="1" noChangeAspect="1" noMove="1" noResize="1" noEditPoints="1" noAdjustHandles="1" noChangeArrowheads="1" noChangeShapeType="1" noTextEdit="1"/>
              </p:cNvSpPr>
              <p:nvPr/>
            </p:nvSpPr>
            <p:spPr>
              <a:xfrm>
                <a:off x="1333244" y="2724079"/>
                <a:ext cx="3692165" cy="707886"/>
              </a:xfrm>
              <a:prstGeom prst="rect">
                <a:avLst/>
              </a:prstGeom>
              <a:blipFill>
                <a:blip r:embed="rId3"/>
                <a:stretch>
                  <a:fillRect l="-342" t="-135088" r="-1370" b="-182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E7E132-3567-C247-A809-C5CE48F7C4B8}"/>
                  </a:ext>
                </a:extLst>
              </p:cNvPr>
              <p:cNvSpPr txBox="1"/>
              <p:nvPr/>
            </p:nvSpPr>
            <p:spPr>
              <a:xfrm>
                <a:off x="1333244" y="3788450"/>
                <a:ext cx="2123209"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95E7E132-3567-C247-A809-C5CE48F7C4B8}"/>
                  </a:ext>
                </a:extLst>
              </p:cNvPr>
              <p:cNvSpPr txBox="1">
                <a:spLocks noRot="1" noChangeAspect="1" noMove="1" noResize="1" noEditPoints="1" noAdjustHandles="1" noChangeArrowheads="1" noChangeShapeType="1" noTextEdit="1"/>
              </p:cNvSpPr>
              <p:nvPr/>
            </p:nvSpPr>
            <p:spPr>
              <a:xfrm>
                <a:off x="1333244" y="3788450"/>
                <a:ext cx="2123209" cy="336311"/>
              </a:xfrm>
              <a:prstGeom prst="rect">
                <a:avLst/>
              </a:prstGeom>
              <a:blipFill>
                <a:blip r:embed="rId4"/>
                <a:stretch>
                  <a:fillRect l="-1786" t="-3571" r="-2976" b="-25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DFD851-7522-8543-B9E9-D17E27D31641}"/>
              </a:ext>
            </a:extLst>
          </p:cNvPr>
          <p:cNvSpPr>
            <a:spLocks noGrp="1"/>
          </p:cNvSpPr>
          <p:nvPr>
            <p:ph type="sldNum" sz="quarter" idx="12"/>
          </p:nvPr>
        </p:nvSpPr>
        <p:spPr/>
        <p:txBody>
          <a:bodyPr/>
          <a:lstStyle/>
          <a:p>
            <a:fld id="{F80AC90F-806A-4640-838C-5DDD1BCE92DF}" type="slidenum">
              <a:rPr lang="en-US" smtClean="0"/>
              <a:t>9</a:t>
            </a:fld>
            <a:endParaRPr lang="en-US"/>
          </a:p>
        </p:txBody>
      </p:sp>
      <p:pic>
        <p:nvPicPr>
          <p:cNvPr id="8" name="Picture 7" descr="A close up of a mans face&#10;&#10;Description automatically generated">
            <a:extLst>
              <a:ext uri="{FF2B5EF4-FFF2-40B4-BE49-F238E27FC236}">
                <a16:creationId xmlns:a16="http://schemas.microsoft.com/office/drawing/2014/main" id="{FFD257A5-2DF5-0744-954F-23DC56FEB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07514"/>
            <a:ext cx="6096000" cy="1609736"/>
          </a:xfrm>
          <a:prstGeom prst="rect">
            <a:avLst/>
          </a:prstGeom>
        </p:spPr>
      </p:pic>
    </p:spTree>
    <p:extLst>
      <p:ext uri="{BB962C8B-B14F-4D97-AF65-F5344CB8AC3E}">
        <p14:creationId xmlns:p14="http://schemas.microsoft.com/office/powerpoint/2010/main" val="661912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phago" id="{7C4A6411-DDB0-7944-BF51-99CC6A96E7CD}" vid="{DAFD623C-77C6-1F4A-9FC7-B518F54EF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nyush-stem-talk</Template>
  <TotalTime>24455</TotalTime>
  <Words>1464</Words>
  <Application>Microsoft Macintosh PowerPoint</Application>
  <PresentationFormat>Widescreen</PresentationFormat>
  <Paragraphs>277</Paragraphs>
  <Slides>31</Slides>
  <Notes>10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Amazon Ember</vt:lpstr>
      <vt:lpstr>Arial</vt:lpstr>
      <vt:lpstr>Calibri</vt:lpstr>
      <vt:lpstr>Calibri Light</vt:lpstr>
      <vt:lpstr>Cambria Math</vt:lpstr>
      <vt:lpstr>Consolas</vt:lpstr>
      <vt:lpstr>Office Theme</vt:lpstr>
      <vt:lpstr>Deep Graph Library an overview</vt:lpstr>
      <vt:lpstr>Task #1: Join DGL’s Slack workspace</vt:lpstr>
      <vt:lpstr>GNN Refresher</vt:lpstr>
      <vt:lpstr>PowerPoint Presentation</vt:lpstr>
      <vt:lpstr>Tasks in graph learning</vt:lpstr>
      <vt:lpstr>Graph learning and node embeddings </vt:lpstr>
      <vt:lpstr>PowerPoint Presentation</vt:lpstr>
      <vt:lpstr>A general graph neural network formalism</vt:lpstr>
      <vt:lpstr>How to train an end-to-end GNN?</vt:lpstr>
      <vt:lpstr>Example 1: Graph convolution network (GCN)</vt:lpstr>
      <vt:lpstr>Example 2: Graph attention networks (GAT)</vt:lpstr>
      <vt:lpstr>Example 3: Relational graph convolution networks (RGCN)</vt:lpstr>
      <vt:lpstr>Deep Graph Library</vt:lpstr>
      <vt:lpstr>DGL: Deep Graph Library</vt:lpstr>
      <vt:lpstr>DGL’s architecture &amp; meta-objective</vt:lpstr>
      <vt:lpstr>DGL Package: DGL-KE</vt:lpstr>
      <vt:lpstr>DGL Package: DGL-LifeSci</vt:lpstr>
      <vt:lpstr>Open source, the source of innovation</vt:lpstr>
      <vt:lpstr>DGL: design &amp; API</vt:lpstr>
      <vt:lpstr>DGL programming interface</vt:lpstr>
      <vt:lpstr>DGL’s API functionalities</vt:lpstr>
      <vt:lpstr>Performance &amp; Scalability</vt:lpstr>
      <vt:lpstr>DGL: kernel performance</vt:lpstr>
      <vt:lpstr>Scalability: single machine, single GPU</vt:lpstr>
      <vt:lpstr>Scalability: single machine, NUMA</vt:lpstr>
      <vt:lpstr>Scalability: single machine, multi-GPU</vt:lpstr>
      <vt:lpstr>Scalability: Distributed training</vt:lpstr>
      <vt:lpstr>Q&amp;A</vt:lpstr>
      <vt:lpstr>Writing GNNs is intuitive in DGL</vt:lpstr>
      <vt:lpstr>Writing GNNs is intuitive in DGL (GAT)</vt:lpstr>
      <vt:lpstr>Different scenarios require different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AI:   Myths, facts, opportunities and challenges</dc:title>
  <dc:creator>Zheng Zhang</dc:creator>
  <cp:lastModifiedBy>George Karypis</cp:lastModifiedBy>
  <cp:revision>482</cp:revision>
  <cp:lastPrinted>2016-10-11T06:54:31Z</cp:lastPrinted>
  <dcterms:created xsi:type="dcterms:W3CDTF">2016-10-10T06:32:17Z</dcterms:created>
  <dcterms:modified xsi:type="dcterms:W3CDTF">2021-01-14T14:50:53Z</dcterms:modified>
</cp:coreProperties>
</file>